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5.xml" ContentType="application/vnd.openxmlformats-officedocument.theme+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49" r:id="rId6"/>
    <p:sldMasterId id="2147484185" r:id="rId7"/>
    <p:sldMasterId id="2147484196" r:id="rId8"/>
    <p:sldMasterId id="2147484207" r:id="rId9"/>
  </p:sldMasterIdLst>
  <p:notesMasterIdLst>
    <p:notesMasterId r:id="rId38"/>
  </p:notesMasterIdLst>
  <p:handoutMasterIdLst>
    <p:handoutMasterId r:id="rId39"/>
  </p:handoutMasterIdLst>
  <p:sldIdLst>
    <p:sldId id="778" r:id="rId10"/>
    <p:sldId id="779" r:id="rId11"/>
    <p:sldId id="780" r:id="rId12"/>
    <p:sldId id="788" r:id="rId13"/>
    <p:sldId id="881" r:id="rId14"/>
    <p:sldId id="877" r:id="rId15"/>
    <p:sldId id="878" r:id="rId16"/>
    <p:sldId id="879" r:id="rId17"/>
    <p:sldId id="857" r:id="rId18"/>
    <p:sldId id="860" r:id="rId19"/>
    <p:sldId id="861" r:id="rId20"/>
    <p:sldId id="862" r:id="rId21"/>
    <p:sldId id="864" r:id="rId22"/>
    <p:sldId id="867" r:id="rId23"/>
    <p:sldId id="852" r:id="rId24"/>
    <p:sldId id="858" r:id="rId25"/>
    <p:sldId id="865" r:id="rId26"/>
    <p:sldId id="870" r:id="rId27"/>
    <p:sldId id="866" r:id="rId28"/>
    <p:sldId id="871" r:id="rId29"/>
    <p:sldId id="859" r:id="rId30"/>
    <p:sldId id="872" r:id="rId31"/>
    <p:sldId id="869" r:id="rId32"/>
    <p:sldId id="880" r:id="rId33"/>
    <p:sldId id="874" r:id="rId34"/>
    <p:sldId id="882" r:id="rId35"/>
    <p:sldId id="883" r:id="rId36"/>
    <p:sldId id="884" r:id="rId37"/>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2684AE3B-AA29-CE4A-B03E-13DB0FD6B59B}">
          <p14:sldIdLst>
            <p14:sldId id="778"/>
            <p14:sldId id="779"/>
            <p14:sldId id="780"/>
            <p14:sldId id="788"/>
            <p14:sldId id="881"/>
          </p14:sldIdLst>
        </p14:section>
        <p14:section name="overview" id="{02972FBA-01C3-A245-926A-AA78D4D8F47A}">
          <p14:sldIdLst>
            <p14:sldId id="877"/>
            <p14:sldId id="878"/>
            <p14:sldId id="879"/>
          </p14:sldIdLst>
        </p14:section>
        <p14:section name="developing-addins" id="{7761B3D0-1700-A747-A151-F792F011D232}">
          <p14:sldIdLst>
            <p14:sldId id="857"/>
            <p14:sldId id="860"/>
            <p14:sldId id="861"/>
            <p14:sldId id="862"/>
            <p14:sldId id="864"/>
            <p14:sldId id="867"/>
            <p14:sldId id="852"/>
          </p14:sldIdLst>
        </p14:section>
        <p14:section name="create-video-player" id="{8EC3A960-4712-184F-BE92-F230966DF3A6}">
          <p14:sldIdLst>
            <p14:sldId id="858"/>
            <p14:sldId id="865"/>
            <p14:sldId id="870"/>
            <p14:sldId id="866"/>
            <p14:sldId id="871"/>
          </p14:sldIdLst>
        </p14:section>
        <p14:section name="add-web-service" id="{B3E6D410-FB18-8745-AC84-6D57C7F37EA3}">
          <p14:sldIdLst>
            <p14:sldId id="859"/>
            <p14:sldId id="872"/>
            <p14:sldId id="869"/>
          </p14:sldIdLst>
        </p14:section>
        <p14:section name="outro" id="{43871422-EE03-E848-AC36-3CBB8CFB1072}">
          <p14:sldIdLst>
            <p14:sldId id="880"/>
            <p14:sldId id="874"/>
            <p14:sldId id="882"/>
            <p14:sldId id="883"/>
            <p14:sldId id="884"/>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68217A"/>
    <a:srgbClr val="EB3C00"/>
    <a:srgbClr val="0072C6"/>
    <a:srgbClr val="2D82FF"/>
    <a:srgbClr val="0088EE"/>
    <a:srgbClr val="D2D2D2"/>
    <a:srgbClr val="969696"/>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969" autoAdjust="0"/>
    <p:restoredTop sz="73259" autoAdjust="0"/>
  </p:normalViewPr>
  <p:slideViewPr>
    <p:cSldViewPr snapToGrid="0">
      <p:cViewPr varScale="1">
        <p:scale>
          <a:sx n="164" d="100"/>
          <a:sy n="164" d="100"/>
        </p:scale>
        <p:origin x="2296" y="168"/>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2193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42.png>
</file>

<file path=ppt/media/image43.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app has a source</a:t>
            </a:r>
            <a:r>
              <a:rPr lang="en-US" baseline="0" dirty="0" smtClean="0"/>
              <a:t> location which points to a entry point Web page somewhere on the Internet. Here is an example of a simple Web page that is used to load a task pane add-in. Note that this page must link to any required CSS files and JavaScript that will be adding styles or behavior behind the add-in. Visual Studio automatically adds the links for </a:t>
            </a:r>
            <a:r>
              <a:rPr lang="en-US" baseline="0" dirty="0" err="1" smtClean="0"/>
              <a:t>jQuery</a:t>
            </a:r>
            <a:r>
              <a:rPr lang="en-US" baseline="0" dirty="0" smtClean="0"/>
              <a:t> and ASP.NET AJAX. Also note that the page adds HTML elements which are often created with ids and/or classes.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13</a:t>
            </a:fld>
            <a:endParaRPr lang="en-US"/>
          </a:p>
        </p:txBody>
      </p:sp>
    </p:spTree>
    <p:extLst>
      <p:ext uri="{BB962C8B-B14F-4D97-AF65-F5344CB8AC3E}">
        <p14:creationId xmlns:p14="http://schemas.microsoft.com/office/powerpoint/2010/main" val="11453075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24151642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06777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9201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4358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Office Add-in can be seen as a Web page loaded inside an Office Application. In some cases</a:t>
            </a:r>
            <a:r>
              <a:rPr lang="en-US" baseline="0" dirty="0" smtClean="0"/>
              <a:t> it will appear e</a:t>
            </a:r>
            <a:r>
              <a:rPr lang="en-US" dirty="0" smtClean="0"/>
              <a:t>mbedded inline within the document. In other cases</a:t>
            </a:r>
            <a:r>
              <a:rPr lang="en-US" baseline="0" dirty="0" smtClean="0"/>
              <a:t> it might appear as a </a:t>
            </a:r>
            <a:r>
              <a:rPr lang="en-US" dirty="0" smtClean="0"/>
              <a:t>task pane or within a message in Outlook. Note that the</a:t>
            </a:r>
            <a:r>
              <a:rPr lang="en-US" baseline="0" dirty="0" smtClean="0"/>
              <a:t> architecture for Office Add-ins has been designed to w</a:t>
            </a:r>
            <a:r>
              <a:rPr lang="en-US" dirty="0" smtClean="0"/>
              <a:t>ork in both Office Applications and Office Web Applications.</a:t>
            </a:r>
          </a:p>
          <a:p>
            <a:pPr lvl="1"/>
            <a:endParaRPr lang="en-US" dirty="0" smtClean="0"/>
          </a:p>
          <a:p>
            <a:r>
              <a:rPr lang="en-US" dirty="0" smtClean="0"/>
              <a:t>Office Add-ins allow Office applications to be extended</a:t>
            </a:r>
            <a:r>
              <a:rPr lang="en-US" baseline="0" dirty="0" smtClean="0"/>
              <a:t> in such as way so that they can </a:t>
            </a:r>
            <a:r>
              <a:rPr lang="en-US" dirty="0" smtClean="0"/>
              <a:t>leverage Web technologies such as HTML 5 and CSS for rendering user interface as well as JavaScript and jQuery to add behavior. When you write the JavaScript code for an Office Add-in, you can call REST APIs such as those added to SharePoint 2013 to retrieve and update data from across network.</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015232D4-6E30-4A26-A2CA-8531DCB72EA6}"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852288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begin to design an app, you must pick one of the</a:t>
            </a:r>
            <a:r>
              <a:rPr lang="en-US" baseline="0" dirty="0" smtClean="0"/>
              <a:t> </a:t>
            </a:r>
            <a:r>
              <a:rPr lang="en-US" dirty="0" smtClean="0"/>
              <a:t>three different shapes. You can create a document-based app as either a Task Pane App or a Content App. Alternatively, you can create a Mail App that targets Outlook and Outlook OWA.</a:t>
            </a:r>
            <a:endParaRPr lang="en-US" dirty="0"/>
          </a:p>
        </p:txBody>
      </p:sp>
    </p:spTree>
    <p:extLst>
      <p:ext uri="{BB962C8B-B14F-4D97-AF65-F5344CB8AC3E}">
        <p14:creationId xmlns:p14="http://schemas.microsoft.com/office/powerpoint/2010/main" val="661761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Every App for Office must be distributed with an XML-based manifest which contains information about the app itself.</a:t>
            </a:r>
            <a:r>
              <a:rPr lang="en-US" baseline="0" dirty="0" smtClean="0"/>
              <a:t> For example, the app manifest contains an address to a Web page on the Internet which is used to load the app. The app manifest also includes information which indicates </a:t>
            </a:r>
            <a:r>
              <a:rPr lang="en-US" dirty="0" smtClean="0"/>
              <a:t>which Office applications it supports. The app manifest also defines the required capabilities which represent the set of permissions that</a:t>
            </a:r>
            <a:r>
              <a:rPr lang="en-US" baseline="0" dirty="0" smtClean="0"/>
              <a:t> the app needs in order to run and complete its work.</a:t>
            </a:r>
            <a:endParaRPr lang="en-US" dirty="0" smtClean="0"/>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0963315D-FADD-47D1-B04E-85DCA5AF53D6}"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52459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Visual Studio has a new project template for Apps for Office. These project types gives you a starter project with a web page and manifest.</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511FAC3E-016E-4A5A-9DC2-EB9C8F821641}" type="slidenum">
              <a:rPr lang="en-US" smtClean="0"/>
              <a:t>10</a:t>
            </a:fld>
            <a:endParaRPr lang="en-US"/>
          </a:p>
        </p:txBody>
      </p:sp>
    </p:spTree>
    <p:extLst>
      <p:ext uri="{BB962C8B-B14F-4D97-AF65-F5344CB8AC3E}">
        <p14:creationId xmlns:p14="http://schemas.microsoft.com/office/powerpoint/2010/main" val="4027530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slide</a:t>
            </a:r>
            <a:r>
              <a:rPr lang="en-US" baseline="0" dirty="0" smtClean="0"/>
              <a:t> shows the initial structure of a task pane add-in created with the Visual Studio.</a:t>
            </a:r>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520EA6B-12B9-470C-8032-CF7B89111BB8}"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294796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shows the Visual Studio designer for an add-in manifest in a task pane app. It will look different for other types of Office Add-in.</a:t>
            </a:r>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F0E7A-DD5F-4903-B380-98FDBDD8F972}"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297135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228992771"/>
      </p:ext>
    </p:extLst>
  </p:cSld>
  <p:clrMapOvr>
    <a:masterClrMapping/>
  </p:clrMapOvr>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94986557"/>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93697055"/>
      </p:ext>
    </p:extLst>
  </p:cSld>
  <p:clrMapOvr>
    <a:masterClrMapping/>
  </p:clrMapOvr>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82344620"/>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26840896"/>
      </p:ext>
    </p:extLst>
  </p:cSld>
  <p:clrMapOvr>
    <a:masterClrMapping/>
  </p:clrMapOvr>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3183865978"/>
      </p:ext>
    </p:extLst>
  </p:cSld>
  <p:clrMapOvr>
    <a:masterClrMapping/>
  </p:clrMapOvr>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6623696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48898952"/>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3127312"/>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0402335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464592832"/>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97445073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4289272955"/>
      </p:ext>
    </p:extLst>
  </p:cSld>
  <p:clrMapOvr>
    <a:masterClrMapping/>
  </p:clrMapOvr>
  <p:transition>
    <p:fade/>
  </p:transition>
  <p:timing>
    <p:tnLst>
      <p:par>
        <p:cTn id="1" dur="indefinite" restart="never" nodeType="tmRoot"/>
      </p:par>
    </p:tnLst>
  </p:timing>
  <p:hf hdr="0"/>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9716624"/>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3249407"/>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215324236"/>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91770816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83548434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03327927"/>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226691913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9317662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2437206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0739525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9207872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319781290"/>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38130107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522300679"/>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318063015"/>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67765085"/>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77040301"/>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35396212"/>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591598362"/>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53985970"/>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82528715"/>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71882708"/>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9375718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3341322"/>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814042526"/>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041245371"/>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71197471"/>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788954084"/>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018417352"/>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449103384"/>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3274618556"/>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3212127297"/>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4208706"/>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674058"/>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1216486"/>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606788"/>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1440010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91537009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18237237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37956026"/>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1807791"/>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80114848"/>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0105240"/>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26506650"/>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35367470"/>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797248913"/>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026782315"/>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7661511"/>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5510119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801462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222416490"/>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38585721"/>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65051333"/>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6036385"/>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32134563"/>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357874243"/>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981441201"/>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442656"/>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03575301"/>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5077412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25316448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649900962"/>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10693762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055119217"/>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62236201"/>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31658088"/>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989688117"/>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308670"/>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13686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image" Target="../media/image4.png"/><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3.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8.xml"/><Relationship Id="rId3" Type="http://schemas.openxmlformats.org/officeDocument/2006/relationships/slideLayout" Target="../slideLayouts/slideLayout73.xml"/><Relationship Id="rId7" Type="http://schemas.openxmlformats.org/officeDocument/2006/relationships/slideLayout" Target="../slideLayouts/slideLayout77.xml"/><Relationship Id="rId12" Type="http://schemas.openxmlformats.org/officeDocument/2006/relationships/image" Target="../media/image12.png"/><Relationship Id="rId2" Type="http://schemas.openxmlformats.org/officeDocument/2006/relationships/slideLayout" Target="../slideLayouts/slideLayout72.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theme" Target="../theme/theme4.xml"/><Relationship Id="rId5" Type="http://schemas.openxmlformats.org/officeDocument/2006/relationships/slideLayout" Target="../slideLayouts/slideLayout75.xml"/><Relationship Id="rId10" Type="http://schemas.openxmlformats.org/officeDocument/2006/relationships/slideLayout" Target="../slideLayouts/slideLayout80.xml"/><Relationship Id="rId4" Type="http://schemas.openxmlformats.org/officeDocument/2006/relationships/slideLayout" Target="../slideLayouts/slideLayout74.xml"/><Relationship Id="rId9" Type="http://schemas.openxmlformats.org/officeDocument/2006/relationships/slideLayout" Target="../slideLayouts/slideLayout7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8.xml"/><Relationship Id="rId3" Type="http://schemas.openxmlformats.org/officeDocument/2006/relationships/slideLayout" Target="../slideLayouts/slideLayout83.xml"/><Relationship Id="rId7" Type="http://schemas.openxmlformats.org/officeDocument/2006/relationships/slideLayout" Target="../slideLayouts/slideLayout87.xml"/><Relationship Id="rId12" Type="http://schemas.openxmlformats.org/officeDocument/2006/relationships/image" Target="../media/image12.png"/><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theme" Target="../theme/theme5.xml"/><Relationship Id="rId5" Type="http://schemas.openxmlformats.org/officeDocument/2006/relationships/slideLayout" Target="../slideLayouts/slideLayout85.xml"/><Relationship Id="rId10" Type="http://schemas.openxmlformats.org/officeDocument/2006/relationships/slideLayout" Target="../slideLayouts/slideLayout90.xml"/><Relationship Id="rId4" Type="http://schemas.openxmlformats.org/officeDocument/2006/relationships/slideLayout" Target="../slideLayouts/slideLayout84.xml"/><Relationship Id="rId9" Type="http://schemas.openxmlformats.org/officeDocument/2006/relationships/slideLayout" Target="../slideLayouts/slideLayout8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8.xml"/><Relationship Id="rId13" Type="http://schemas.openxmlformats.org/officeDocument/2006/relationships/slideLayout" Target="../slideLayouts/slideLayout103.xml"/><Relationship Id="rId18" Type="http://schemas.openxmlformats.org/officeDocument/2006/relationships/slideLayout" Target="../slideLayouts/slideLayout108.xml"/><Relationship Id="rId26" Type="http://schemas.openxmlformats.org/officeDocument/2006/relationships/slideLayout" Target="../slideLayouts/slideLayout116.xml"/><Relationship Id="rId3" Type="http://schemas.openxmlformats.org/officeDocument/2006/relationships/slideLayout" Target="../slideLayouts/slideLayout93.xml"/><Relationship Id="rId21" Type="http://schemas.openxmlformats.org/officeDocument/2006/relationships/slideLayout" Target="../slideLayouts/slideLayout111.xml"/><Relationship Id="rId7" Type="http://schemas.openxmlformats.org/officeDocument/2006/relationships/slideLayout" Target="../slideLayouts/slideLayout97.xml"/><Relationship Id="rId12" Type="http://schemas.openxmlformats.org/officeDocument/2006/relationships/slideLayout" Target="../slideLayouts/slideLayout102.xml"/><Relationship Id="rId17" Type="http://schemas.openxmlformats.org/officeDocument/2006/relationships/slideLayout" Target="../slideLayouts/slideLayout107.xml"/><Relationship Id="rId25" Type="http://schemas.openxmlformats.org/officeDocument/2006/relationships/slideLayout" Target="../slideLayouts/slideLayout115.xml"/><Relationship Id="rId2" Type="http://schemas.openxmlformats.org/officeDocument/2006/relationships/slideLayout" Target="../slideLayouts/slideLayout92.xml"/><Relationship Id="rId16" Type="http://schemas.openxmlformats.org/officeDocument/2006/relationships/slideLayout" Target="../slideLayouts/slideLayout106.xml"/><Relationship Id="rId20" Type="http://schemas.openxmlformats.org/officeDocument/2006/relationships/slideLayout" Target="../slideLayouts/slideLayout110.xml"/><Relationship Id="rId1" Type="http://schemas.openxmlformats.org/officeDocument/2006/relationships/slideLayout" Target="../slideLayouts/slideLayout91.xml"/><Relationship Id="rId6" Type="http://schemas.openxmlformats.org/officeDocument/2006/relationships/slideLayout" Target="../slideLayouts/slideLayout96.xml"/><Relationship Id="rId11" Type="http://schemas.openxmlformats.org/officeDocument/2006/relationships/slideLayout" Target="../slideLayouts/slideLayout101.xml"/><Relationship Id="rId24" Type="http://schemas.openxmlformats.org/officeDocument/2006/relationships/slideLayout" Target="../slideLayouts/slideLayout114.xml"/><Relationship Id="rId5" Type="http://schemas.openxmlformats.org/officeDocument/2006/relationships/slideLayout" Target="../slideLayouts/slideLayout95.xml"/><Relationship Id="rId15" Type="http://schemas.openxmlformats.org/officeDocument/2006/relationships/slideLayout" Target="../slideLayouts/slideLayout105.xml"/><Relationship Id="rId23" Type="http://schemas.openxmlformats.org/officeDocument/2006/relationships/slideLayout" Target="../slideLayouts/slideLayout113.xml"/><Relationship Id="rId10" Type="http://schemas.openxmlformats.org/officeDocument/2006/relationships/slideLayout" Target="../slideLayouts/slideLayout100.xml"/><Relationship Id="rId19" Type="http://schemas.openxmlformats.org/officeDocument/2006/relationships/slideLayout" Target="../slideLayouts/slideLayout109.xml"/><Relationship Id="rId4" Type="http://schemas.openxmlformats.org/officeDocument/2006/relationships/slideLayout" Target="../slideLayouts/slideLayout94.xml"/><Relationship Id="rId9" Type="http://schemas.openxmlformats.org/officeDocument/2006/relationships/slideLayout" Target="../slideLayouts/slideLayout99.xml"/><Relationship Id="rId14" Type="http://schemas.openxmlformats.org/officeDocument/2006/relationships/slideLayout" Target="../slideLayouts/slideLayout104.xml"/><Relationship Id="rId22" Type="http://schemas.openxmlformats.org/officeDocument/2006/relationships/slideLayout" Target="../slideLayouts/slideLayout112.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5" r:id="rId22"/>
    <p:sldLayoutId id="2147484146" r:id="rId23"/>
    <p:sldLayoutId id="2147484148" r:id="rId24"/>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905022550"/>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154" r:id="rId5"/>
    <p:sldLayoutId id="2147484155" r:id="rId6"/>
    <p:sldLayoutId id="2147484156" r:id="rId7"/>
    <p:sldLayoutId id="2147484157" r:id="rId8"/>
    <p:sldLayoutId id="2147484158" r:id="rId9"/>
    <p:sldLayoutId id="2147484159" r:id="rId10"/>
    <p:sldLayoutId id="2147484160" r:id="rId11"/>
    <p:sldLayoutId id="2147484161" r:id="rId12"/>
    <p:sldLayoutId id="2147484162" r:id="rId13"/>
    <p:sldLayoutId id="2147484163" r:id="rId14"/>
    <p:sldLayoutId id="2147484164" r:id="rId15"/>
    <p:sldLayoutId id="2147484165" r:id="rId16"/>
    <p:sldLayoutId id="2147484166" r:id="rId17"/>
    <p:sldLayoutId id="2147484167" r:id="rId18"/>
    <p:sldLayoutId id="2147484168" r:id="rId19"/>
    <p:sldLayoutId id="2147484169" r:id="rId20"/>
    <p:sldLayoutId id="2147484170" r:id="rId21"/>
    <p:sldLayoutId id="2147484171" r:id="rId22"/>
    <p:sldLayoutId id="2147484172" r:id="rId23"/>
    <p:sldLayoutId id="2147484173" r:id="rId24"/>
    <p:sldLayoutId id="2147484174" r:id="rId25"/>
    <p:sldLayoutId id="2147484175" r:id="rId26"/>
    <p:sldLayoutId id="2147484176" r:id="rId27"/>
    <p:sldLayoutId id="2147484177" r:id="rId28"/>
    <p:sldLayoutId id="2147484178" r:id="rId29"/>
    <p:sldLayoutId id="2147484179" r:id="rId30"/>
    <p:sldLayoutId id="2147484180" r:id="rId31"/>
    <p:sldLayoutId id="2147484181" r:id="rId32"/>
    <p:sldLayoutId id="2147484182" r:id="rId33"/>
    <p:sldLayoutId id="2147484183"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4088444286"/>
      </p:ext>
    </p:extLst>
  </p:cSld>
  <p:clrMap bg1="lt1" tx1="dk1" bg2="lt2" tx2="dk2" accent1="accent1" accent2="accent2" accent3="accent3" accent4="accent4" accent5="accent5" accent6="accent6" hlink="hlink" folHlink="folHlink"/>
  <p:sldLayoutIdLst>
    <p:sldLayoutId id="2147484186" r:id="rId1"/>
    <p:sldLayoutId id="2147484187" r:id="rId2"/>
    <p:sldLayoutId id="2147484188" r:id="rId3"/>
    <p:sldLayoutId id="2147484189" r:id="rId4"/>
    <p:sldLayoutId id="2147484190" r:id="rId5"/>
    <p:sldLayoutId id="2147484191" r:id="rId6"/>
    <p:sldLayoutId id="2147484192" r:id="rId7"/>
    <p:sldLayoutId id="2147484193" r:id="rId8"/>
    <p:sldLayoutId id="2147484194" r:id="rId9"/>
    <p:sldLayoutId id="2147484195"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4143260068"/>
      </p:ext>
    </p:extLst>
  </p:cSld>
  <p:clrMap bg1="lt1" tx1="dk1" bg2="lt2" tx2="dk2" accent1="accent1" accent2="accent2" accent3="accent3" accent4="accent4" accent5="accent5" accent6="accent6" hlink="hlink" folHlink="folHlink"/>
  <p:sldLayoutIdLst>
    <p:sldLayoutId id="2147484197" r:id="rId1"/>
    <p:sldLayoutId id="2147484198" r:id="rId2"/>
    <p:sldLayoutId id="2147484199" r:id="rId3"/>
    <p:sldLayoutId id="2147484200" r:id="rId4"/>
    <p:sldLayoutId id="2147484201" r:id="rId5"/>
    <p:sldLayoutId id="2147484202" r:id="rId6"/>
    <p:sldLayoutId id="2147484203" r:id="rId7"/>
    <p:sldLayoutId id="2147484204" r:id="rId8"/>
    <p:sldLayoutId id="2147484205" r:id="rId9"/>
    <p:sldLayoutId id="2147484206"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30313250"/>
      </p:ext>
    </p:extLst>
  </p:cSld>
  <p:clrMap bg1="lt1" tx1="dk1" bg2="lt2" tx2="dk2" accent1="accent1" accent2="accent2" accent3="accent3" accent4="accent4" accent5="accent5" accent6="accent6" hlink="hlink" folHlink="folHlink"/>
  <p:sldLayoutIdLst>
    <p:sldLayoutId id="2147484208" r:id="rId1"/>
    <p:sldLayoutId id="2147484209" r:id="rId2"/>
    <p:sldLayoutId id="2147484210" r:id="rId3"/>
    <p:sldLayoutId id="2147484211" r:id="rId4"/>
    <p:sldLayoutId id="2147484212" r:id="rId5"/>
    <p:sldLayoutId id="2147484213" r:id="rId6"/>
    <p:sldLayoutId id="2147484214" r:id="rId7"/>
    <p:sldLayoutId id="2147484215" r:id="rId8"/>
    <p:sldLayoutId id="2147484216" r:id="rId9"/>
    <p:sldLayoutId id="2147484217" r:id="rId10"/>
    <p:sldLayoutId id="2147484218" r:id="rId11"/>
    <p:sldLayoutId id="2147484219" r:id="rId12"/>
    <p:sldLayoutId id="2147484220" r:id="rId13"/>
    <p:sldLayoutId id="2147484221" r:id="rId14"/>
    <p:sldLayoutId id="2147484222" r:id="rId15"/>
    <p:sldLayoutId id="2147484223" r:id="rId16"/>
    <p:sldLayoutId id="2147484224" r:id="rId17"/>
    <p:sldLayoutId id="2147484225" r:id="rId18"/>
    <p:sldLayoutId id="2147484226" r:id="rId19"/>
    <p:sldLayoutId id="2147484227" r:id="rId20"/>
    <p:sldLayoutId id="2147484228" r:id="rId21"/>
    <p:sldLayoutId id="2147484229" r:id="rId22"/>
    <p:sldLayoutId id="2147484230" r:id="rId23"/>
    <p:sldLayoutId id="2147484231" r:id="rId24"/>
    <p:sldLayoutId id="2147484232" r:id="rId25"/>
    <p:sldLayoutId id="2147484233"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7.xml"/><Relationship Id="rId4" Type="http://schemas.openxmlformats.org/officeDocument/2006/relationships/image" Target="../media/image34.png"/></Relationships>
</file>

<file path=ppt/slides/_rels/slide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hyperlink" Target="https://msdn.microsoft.com/EN-US/library/office/dn610884.aspx" TargetMode="External"/><Relationship Id="rId2" Type="http://schemas.openxmlformats.org/officeDocument/2006/relationships/hyperlink" Target="https://msdn.microsoft.com/EN-US/library/office/jj554660.aspx"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12.xml"/><Relationship Id="rId1" Type="http://schemas.openxmlformats.org/officeDocument/2006/relationships/slideLayout" Target="../slideLayouts/slideLayout85.xml"/><Relationship Id="rId5" Type="http://schemas.openxmlformats.org/officeDocument/2006/relationships/image" Target="../media/image39.emf"/><Relationship Id="rId4" Type="http://schemas.openxmlformats.org/officeDocument/2006/relationships/image" Target="../media/image38.emf"/></Relationships>
</file>

<file path=ppt/slides/_rels/slide27.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13.xml"/><Relationship Id="rId1" Type="http://schemas.openxmlformats.org/officeDocument/2006/relationships/slideLayout" Target="../slideLayouts/slideLayout85.xml"/><Relationship Id="rId6" Type="http://schemas.openxmlformats.org/officeDocument/2006/relationships/image" Target="../media/image41.emf"/><Relationship Id="rId11" Type="http://schemas.openxmlformats.org/officeDocument/2006/relationships/image" Target="../media/image43.png"/><Relationship Id="rId5" Type="http://schemas.openxmlformats.org/officeDocument/2006/relationships/image" Target="../media/image40.emf"/><Relationship Id="rId10" Type="http://schemas.openxmlformats.org/officeDocument/2006/relationships/image" Target="../media/image42.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xml"/><Relationship Id="rId1" Type="http://schemas.openxmlformats.org/officeDocument/2006/relationships/slideLayout" Target="../slideLayouts/slideLayout75.xml"/><Relationship Id="rId4" Type="http://schemas.openxmlformats.org/officeDocument/2006/relationships/image" Target="../media/image19.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Create New Office Add-in Project</a:t>
            </a:r>
            <a:endParaRPr lang="en-US" dirty="0"/>
          </a:p>
        </p:txBody>
      </p:sp>
      <p:sp>
        <p:nvSpPr>
          <p:cNvPr id="5" name="Content Placeholder 4"/>
          <p:cNvSpPr>
            <a:spLocks noGrp="1"/>
          </p:cNvSpPr>
          <p:nvPr>
            <p:ph type="body" sz="quarter" idx="10"/>
          </p:nvPr>
        </p:nvSpPr>
        <p:spPr>
          <a:xfrm>
            <a:off x="520564" y="977136"/>
            <a:ext cx="11146110" cy="2043104"/>
          </a:xfrm>
        </p:spPr>
        <p:txBody>
          <a:bodyPr/>
          <a:lstStyle/>
          <a:p>
            <a:pPr marL="0" indent="0">
              <a:buNone/>
            </a:pPr>
            <a:r>
              <a:rPr lang="en-US" sz="3599" dirty="0"/>
              <a:t>Create </a:t>
            </a:r>
            <a:r>
              <a:rPr lang="en-US" sz="3599" dirty="0" smtClean="0"/>
              <a:t>project </a:t>
            </a:r>
            <a:r>
              <a:rPr lang="en-US" sz="3599" dirty="0"/>
              <a:t>based on App for Office 2013 project template</a:t>
            </a:r>
          </a:p>
          <a:p>
            <a:pPr lvl="1"/>
            <a:r>
              <a:rPr lang="en-US" sz="1999" dirty="0" smtClean="0"/>
              <a:t>Dialogs appear </a:t>
            </a:r>
            <a:r>
              <a:rPr lang="en-US" sz="1999" dirty="0"/>
              <a:t>and prompts you for specifics about the </a:t>
            </a:r>
            <a:r>
              <a:rPr lang="en-US" sz="1999" dirty="0" smtClean="0"/>
              <a:t>app</a:t>
            </a:r>
          </a:p>
          <a:p>
            <a:pPr lvl="1"/>
            <a:r>
              <a:rPr lang="en-US" sz="1999" dirty="0" smtClean="0"/>
              <a:t>You must choose (1) the app shape and (2) which Office application are to be supported</a:t>
            </a:r>
            <a:endParaRPr lang="en-US" sz="1999" dirty="0"/>
          </a:p>
        </p:txBody>
      </p:sp>
      <p:pic>
        <p:nvPicPr>
          <p:cNvPr id="2" name="Picture 1"/>
          <p:cNvPicPr>
            <a:picLocks noChangeAspect="1"/>
          </p:cNvPicPr>
          <p:nvPr/>
        </p:nvPicPr>
        <p:blipFill>
          <a:blip r:embed="rId3"/>
          <a:stretch>
            <a:fillRect/>
          </a:stretch>
        </p:blipFill>
        <p:spPr>
          <a:xfrm>
            <a:off x="209795" y="2466244"/>
            <a:ext cx="3840368" cy="2654076"/>
          </a:xfrm>
          <a:prstGeom prst="rect">
            <a:avLst/>
          </a:prstGeom>
        </p:spPr>
      </p:pic>
      <p:pic>
        <p:nvPicPr>
          <p:cNvPr id="4" name="Picture 3"/>
          <p:cNvPicPr>
            <a:picLocks noChangeAspect="1"/>
          </p:cNvPicPr>
          <p:nvPr/>
        </p:nvPicPr>
        <p:blipFill>
          <a:blip r:embed="rId4"/>
          <a:stretch>
            <a:fillRect/>
          </a:stretch>
        </p:blipFill>
        <p:spPr>
          <a:xfrm>
            <a:off x="4188820" y="3377711"/>
            <a:ext cx="3848589" cy="2804997"/>
          </a:xfrm>
          <a:prstGeom prst="rect">
            <a:avLst/>
          </a:prstGeom>
        </p:spPr>
      </p:pic>
      <p:pic>
        <p:nvPicPr>
          <p:cNvPr id="9" name="Picture 8"/>
          <p:cNvPicPr>
            <a:picLocks noChangeAspect="1"/>
          </p:cNvPicPr>
          <p:nvPr/>
        </p:nvPicPr>
        <p:blipFill>
          <a:blip r:embed="rId5"/>
          <a:stretch>
            <a:fillRect/>
          </a:stretch>
        </p:blipFill>
        <p:spPr>
          <a:xfrm>
            <a:off x="8176066" y="3893527"/>
            <a:ext cx="3860313" cy="2813542"/>
          </a:xfrm>
          <a:prstGeom prst="rect">
            <a:avLst/>
          </a:prstGeom>
        </p:spPr>
      </p:pic>
    </p:spTree>
    <p:extLst>
      <p:ext uri="{BB962C8B-B14F-4D97-AF65-F5344CB8AC3E}">
        <p14:creationId xmlns:p14="http://schemas.microsoft.com/office/powerpoint/2010/main" val="38910635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Office Add-in Project Structure</a:t>
            </a:r>
            <a:endParaRPr lang="en-US" dirty="0"/>
          </a:p>
        </p:txBody>
      </p:sp>
      <p:sp>
        <p:nvSpPr>
          <p:cNvPr id="2" name="Content Placeholder 1"/>
          <p:cNvSpPr>
            <a:spLocks noGrp="1"/>
          </p:cNvSpPr>
          <p:nvPr>
            <p:ph type="body" sz="quarter" idx="10"/>
          </p:nvPr>
        </p:nvSpPr>
        <p:spPr>
          <a:xfrm>
            <a:off x="520565" y="1448315"/>
            <a:ext cx="7816550" cy="2043104"/>
          </a:xfrm>
        </p:spPr>
        <p:txBody>
          <a:bodyPr/>
          <a:lstStyle/>
          <a:p>
            <a:r>
              <a:rPr lang="en-US" sz="3200" dirty="0" smtClean="0"/>
              <a:t>Office Add-in solution has two projects</a:t>
            </a:r>
          </a:p>
          <a:p>
            <a:pPr lvl="1"/>
            <a:r>
              <a:rPr lang="en-US" dirty="0" smtClean="0"/>
              <a:t>Top project contains add-in manifest</a:t>
            </a:r>
          </a:p>
          <a:p>
            <a:pPr lvl="1"/>
            <a:r>
              <a:rPr lang="en-US" dirty="0" smtClean="0"/>
              <a:t>Bottom project for remote web</a:t>
            </a:r>
          </a:p>
          <a:p>
            <a:pPr lvl="1"/>
            <a:endParaRPr lang="en-US" dirty="0"/>
          </a:p>
          <a:p>
            <a:r>
              <a:rPr lang="en-US" sz="3200" dirty="0" smtClean="0"/>
              <a:t>Remote Web Project is ASP.NET Website</a:t>
            </a:r>
          </a:p>
          <a:p>
            <a:pPr lvl="1"/>
            <a:r>
              <a:rPr lang="en-US" dirty="0" smtClean="0"/>
              <a:t>Contains HTML, CSS and JavaScript source files</a:t>
            </a:r>
          </a:p>
          <a:p>
            <a:pPr lvl="1"/>
            <a:r>
              <a:rPr lang="en-US" dirty="0" smtClean="0"/>
              <a:t>Integration with </a:t>
            </a:r>
            <a:r>
              <a:rPr lang="en-US" dirty="0" err="1" smtClean="0"/>
              <a:t>jQuery</a:t>
            </a:r>
            <a:r>
              <a:rPr lang="en-US" dirty="0" smtClean="0"/>
              <a:t> library already included</a:t>
            </a:r>
          </a:p>
        </p:txBody>
      </p:sp>
      <p:pic>
        <p:nvPicPr>
          <p:cNvPr id="10" name="Picture 9"/>
          <p:cNvPicPr>
            <a:picLocks noChangeAspect="1"/>
          </p:cNvPicPr>
          <p:nvPr/>
        </p:nvPicPr>
        <p:blipFill>
          <a:blip r:embed="rId3"/>
          <a:stretch>
            <a:fillRect/>
          </a:stretch>
        </p:blipFill>
        <p:spPr>
          <a:xfrm>
            <a:off x="7905750" y="1448315"/>
            <a:ext cx="3762375" cy="4391025"/>
          </a:xfrm>
          <a:prstGeom prst="rect">
            <a:avLst/>
          </a:prstGeom>
          <a:ln>
            <a:solidFill>
              <a:schemeClr val="bg1">
                <a:lumMod val="65000"/>
              </a:schemeClr>
            </a:solidFill>
          </a:ln>
        </p:spPr>
      </p:pic>
    </p:spTree>
    <p:extLst>
      <p:ext uri="{BB962C8B-B14F-4D97-AF65-F5344CB8AC3E}">
        <p14:creationId xmlns:p14="http://schemas.microsoft.com/office/powerpoint/2010/main" val="1277572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Add-in Manifest Designer</a:t>
            </a:r>
            <a:endParaRPr lang="en-US" dirty="0"/>
          </a:p>
        </p:txBody>
      </p:sp>
      <p:pic>
        <p:nvPicPr>
          <p:cNvPr id="5" name="Picture 4"/>
          <p:cNvPicPr>
            <a:picLocks noChangeAspect="1"/>
          </p:cNvPicPr>
          <p:nvPr/>
        </p:nvPicPr>
        <p:blipFill>
          <a:blip r:embed="rId3"/>
          <a:stretch>
            <a:fillRect/>
          </a:stretch>
        </p:blipFill>
        <p:spPr>
          <a:xfrm>
            <a:off x="1622059" y="1190866"/>
            <a:ext cx="8471511" cy="5503011"/>
          </a:xfrm>
          <a:prstGeom prst="rect">
            <a:avLst/>
          </a:prstGeom>
          <a:ln>
            <a:solidFill>
              <a:schemeClr val="bg1">
                <a:lumMod val="65000"/>
              </a:schemeClr>
            </a:solidFill>
          </a:ln>
        </p:spPr>
      </p:pic>
    </p:spTree>
    <p:extLst>
      <p:ext uri="{BB962C8B-B14F-4D97-AF65-F5344CB8AC3E}">
        <p14:creationId xmlns:p14="http://schemas.microsoft.com/office/powerpoint/2010/main" val="32596987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Create the HTML for a Web Page</a:t>
            </a:r>
            <a:endParaRPr lang="en-US" dirty="0"/>
          </a:p>
        </p:txBody>
      </p:sp>
      <p:pic>
        <p:nvPicPr>
          <p:cNvPr id="2" name="Picture 1"/>
          <p:cNvPicPr>
            <a:picLocks noChangeAspect="1"/>
          </p:cNvPicPr>
          <p:nvPr/>
        </p:nvPicPr>
        <p:blipFill>
          <a:blip r:embed="rId3"/>
          <a:stretch>
            <a:fillRect/>
          </a:stretch>
        </p:blipFill>
        <p:spPr>
          <a:xfrm>
            <a:off x="1573334" y="1107831"/>
            <a:ext cx="8620125" cy="5486400"/>
          </a:xfrm>
          <a:prstGeom prst="rect">
            <a:avLst/>
          </a:prstGeom>
          <a:ln>
            <a:solidFill>
              <a:schemeClr val="bg1">
                <a:lumMod val="50000"/>
              </a:schemeClr>
            </a:solidFill>
          </a:ln>
        </p:spPr>
      </p:pic>
    </p:spTree>
    <p:extLst>
      <p:ext uri="{BB962C8B-B14F-4D97-AF65-F5344CB8AC3E}">
        <p14:creationId xmlns:p14="http://schemas.microsoft.com/office/powerpoint/2010/main" val="30346726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Project in Visual Studio Debugger</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14</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5054" y="1204597"/>
            <a:ext cx="8108884" cy="5194960"/>
          </a:xfrm>
          <a:prstGeom prst="rect">
            <a:avLst/>
          </a:prstGeom>
        </p:spPr>
      </p:pic>
    </p:spTree>
    <p:extLst>
      <p:ext uri="{BB962C8B-B14F-4D97-AF65-F5344CB8AC3E}">
        <p14:creationId xmlns:p14="http://schemas.microsoft.com/office/powerpoint/2010/main" val="40727305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Creating an Content </a:t>
            </a:r>
            <a:r>
              <a:rPr lang="en-US" dirty="0"/>
              <a:t>PowerPoint Add-in </a:t>
            </a:r>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97477360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Video Player</a:t>
            </a:r>
            <a:endParaRPr lang="en-US" dirty="0"/>
          </a:p>
        </p:txBody>
      </p:sp>
    </p:spTree>
    <p:extLst>
      <p:ext uri="{BB962C8B-B14F-4D97-AF65-F5344CB8AC3E}">
        <p14:creationId xmlns:p14="http://schemas.microsoft.com/office/powerpoint/2010/main" val="143510628"/>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the Player in the Debugger</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17</a:t>
            </a:fld>
            <a:endParaRPr lang="en-US" dirty="0"/>
          </a:p>
        </p:txBody>
      </p:sp>
      <p:pic>
        <p:nvPicPr>
          <p:cNvPr id="5" name="Picture 4"/>
          <p:cNvPicPr>
            <a:picLocks noChangeAspect="1"/>
          </p:cNvPicPr>
          <p:nvPr/>
        </p:nvPicPr>
        <p:blipFill>
          <a:blip r:embed="rId2"/>
          <a:stretch>
            <a:fillRect/>
          </a:stretch>
        </p:blipFill>
        <p:spPr>
          <a:xfrm>
            <a:off x="1694985" y="1366311"/>
            <a:ext cx="8550984" cy="4509409"/>
          </a:xfrm>
          <a:prstGeom prst="rect">
            <a:avLst/>
          </a:prstGeom>
        </p:spPr>
      </p:pic>
    </p:spTree>
    <p:extLst>
      <p:ext uri="{BB962C8B-B14F-4D97-AF65-F5344CB8AC3E}">
        <p14:creationId xmlns:p14="http://schemas.microsoft.com/office/powerpoint/2010/main" val="39883731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in a Video Control Panel</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18</a:t>
            </a:fld>
            <a:endParaRPr lang="en-US" dirty="0"/>
          </a:p>
        </p:txBody>
      </p:sp>
      <p:pic>
        <p:nvPicPr>
          <p:cNvPr id="4" name="Picture 3"/>
          <p:cNvPicPr>
            <a:picLocks noChangeAspect="1"/>
          </p:cNvPicPr>
          <p:nvPr/>
        </p:nvPicPr>
        <p:blipFill>
          <a:blip r:embed="rId2"/>
          <a:stretch>
            <a:fillRect/>
          </a:stretch>
        </p:blipFill>
        <p:spPr>
          <a:xfrm>
            <a:off x="625469" y="1352031"/>
            <a:ext cx="5790476" cy="2752381"/>
          </a:xfrm>
          <a:prstGeom prst="rect">
            <a:avLst/>
          </a:prstGeom>
        </p:spPr>
      </p:pic>
      <p:pic>
        <p:nvPicPr>
          <p:cNvPr id="6" name="Picture 5"/>
          <p:cNvPicPr>
            <a:picLocks noChangeAspect="1"/>
          </p:cNvPicPr>
          <p:nvPr/>
        </p:nvPicPr>
        <p:blipFill>
          <a:blip r:embed="rId3"/>
          <a:stretch>
            <a:fillRect/>
          </a:stretch>
        </p:blipFill>
        <p:spPr>
          <a:xfrm>
            <a:off x="6764969" y="1352031"/>
            <a:ext cx="4345839" cy="2303819"/>
          </a:xfrm>
          <a:prstGeom prst="rect">
            <a:avLst/>
          </a:prstGeom>
          <a:ln>
            <a:solidFill>
              <a:schemeClr val="bg1">
                <a:lumMod val="65000"/>
              </a:schemeClr>
            </a:solidFill>
          </a:ln>
        </p:spPr>
      </p:pic>
      <p:pic>
        <p:nvPicPr>
          <p:cNvPr id="5" name="Picture 4"/>
          <p:cNvPicPr>
            <a:picLocks noChangeAspect="1"/>
          </p:cNvPicPr>
          <p:nvPr/>
        </p:nvPicPr>
        <p:blipFill>
          <a:blip r:embed="rId4"/>
          <a:stretch>
            <a:fillRect/>
          </a:stretch>
        </p:blipFill>
        <p:spPr>
          <a:xfrm>
            <a:off x="9173546" y="3042965"/>
            <a:ext cx="1588238" cy="1719137"/>
          </a:xfrm>
          <a:prstGeom prst="rect">
            <a:avLst/>
          </a:prstGeom>
          <a:ln>
            <a:solidFill>
              <a:schemeClr val="bg1">
                <a:lumMod val="65000"/>
              </a:schemeClr>
            </a:solidFill>
          </a:ln>
        </p:spPr>
      </p:pic>
    </p:spTree>
    <p:extLst>
      <p:ext uri="{BB962C8B-B14F-4D97-AF65-F5344CB8AC3E}">
        <p14:creationId xmlns:p14="http://schemas.microsoft.com/office/powerpoint/2010/main" val="254714849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YouTube Player API</a:t>
            </a:r>
            <a:endParaRPr lang="en-US" dirty="0"/>
          </a:p>
        </p:txBody>
      </p:sp>
      <p:sp>
        <p:nvSpPr>
          <p:cNvPr id="3" name="Slide Number Placeholder 2"/>
          <p:cNvSpPr>
            <a:spLocks noGrp="1"/>
          </p:cNvSpPr>
          <p:nvPr>
            <p:ph type="sldNum" sz="quarter" idx="12"/>
          </p:nvPr>
        </p:nvSpPr>
        <p:spPr>
          <a:xfrm>
            <a:off x="520700" y="6399557"/>
            <a:ext cx="560686" cy="219456"/>
          </a:xfrm>
        </p:spPr>
        <p:txBody>
          <a:bodyPr/>
          <a:lstStyle/>
          <a:p>
            <a:fld id="{727B4C2D-45E2-4621-8491-2995EB46A674}" type="slidenum">
              <a:rPr lang="en-US" smtClean="0"/>
              <a:pPr/>
              <a:t>19</a:t>
            </a:fld>
            <a:endParaRPr lang="en-US" dirty="0"/>
          </a:p>
        </p:txBody>
      </p:sp>
      <p:pic>
        <p:nvPicPr>
          <p:cNvPr id="5" name="Picture 4"/>
          <p:cNvPicPr>
            <a:picLocks noChangeAspect="1"/>
          </p:cNvPicPr>
          <p:nvPr/>
        </p:nvPicPr>
        <p:blipFill>
          <a:blip r:embed="rId2"/>
          <a:stretch>
            <a:fillRect/>
          </a:stretch>
        </p:blipFill>
        <p:spPr>
          <a:xfrm>
            <a:off x="1081386" y="1329432"/>
            <a:ext cx="3275138" cy="2644962"/>
          </a:xfrm>
          <a:prstGeom prst="rect">
            <a:avLst/>
          </a:prstGeom>
          <a:ln>
            <a:solidFill>
              <a:schemeClr val="bg1">
                <a:lumMod val="65000"/>
              </a:schemeClr>
            </a:solidFill>
          </a:ln>
        </p:spPr>
      </p:pic>
      <p:pic>
        <p:nvPicPr>
          <p:cNvPr id="6" name="Picture 5"/>
          <p:cNvPicPr>
            <a:picLocks noChangeAspect="1"/>
          </p:cNvPicPr>
          <p:nvPr/>
        </p:nvPicPr>
        <p:blipFill>
          <a:blip r:embed="rId3"/>
          <a:stretch>
            <a:fillRect/>
          </a:stretch>
        </p:blipFill>
        <p:spPr>
          <a:xfrm>
            <a:off x="5306456" y="1329432"/>
            <a:ext cx="4686376" cy="5423060"/>
          </a:xfrm>
          <a:prstGeom prst="rect">
            <a:avLst/>
          </a:prstGeom>
          <a:ln>
            <a:solidFill>
              <a:schemeClr val="bg1">
                <a:lumMod val="65000"/>
              </a:schemeClr>
            </a:solidFill>
          </a:ln>
        </p:spPr>
      </p:pic>
    </p:spTree>
    <p:extLst>
      <p:ext uri="{BB962C8B-B14F-4D97-AF65-F5344CB8AC3E}">
        <p14:creationId xmlns:p14="http://schemas.microsoft.com/office/powerpoint/2010/main" val="166688821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1319772814"/>
              </p:ext>
            </p:extLst>
          </p:nvPr>
        </p:nvGraphicFramePr>
        <p:xfrm>
          <a:off x="438838" y="1244303"/>
          <a:ext cx="11225057" cy="4087289"/>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val="1253488153"/>
                    </a:ext>
                  </a:extLst>
                </a:gridCol>
              </a:tblGrid>
              <a:tr h="1047037">
                <a:tc>
                  <a:txBody>
                    <a:bodyPr/>
                    <a:lstStyle/>
                    <a:p>
                      <a:r>
                        <a:rPr lang="en-US" sz="2400" dirty="0" smtClean="0"/>
                        <a:t>Introduction</a:t>
                      </a:r>
                      <a:r>
                        <a:rPr lang="en-US" sz="2400" baseline="0" dirty="0" smtClean="0"/>
                        <a:t> to </a:t>
                      </a:r>
                      <a:r>
                        <a:rPr lang="en-US" sz="2400" dirty="0" smtClean="0"/>
                        <a:t>Office 365 Development</a:t>
                      </a:r>
                      <a:endParaRPr lang="en-US" sz="2400" dirty="0"/>
                    </a:p>
                  </a:txBody>
                  <a:tcPr marL="91403" marR="91403" marT="45701" marB="45701" anchor="ctr"/>
                </a:tc>
                <a:extLst>
                  <a:ext uri="{0D108BD9-81ED-4DB2-BD59-A6C34878D82A}">
                    <a16:rowId xmlns:a16="http://schemas.microsoft.com/office/drawing/2014/main" val="829859176"/>
                  </a:ext>
                </a:extLst>
              </a:tr>
              <a:tr h="360260">
                <a:tc>
                  <a:txBody>
                    <a:bodyPr/>
                    <a:lstStyle/>
                    <a:p>
                      <a:r>
                        <a:rPr lang="en-US" sz="1800" b="0" dirty="0" smtClean="0"/>
                        <a:t>Module 1: Deep Dive Apps for Office in Outlook</a:t>
                      </a:r>
                      <a:endParaRPr lang="en-US" sz="1800" b="0" baseline="0" dirty="0" smtClean="0"/>
                    </a:p>
                  </a:txBody>
                  <a:tcPr marL="91403" marR="91403" marT="45701" marB="45701" anchor="ctr"/>
                </a:tc>
                <a:extLst>
                  <a:ext uri="{0D108BD9-81ED-4DB2-BD59-A6C34878D82A}">
                    <a16:rowId xmlns:a16="http://schemas.microsoft.com/office/drawing/2014/main" val="1946132611"/>
                  </a:ext>
                </a:extLst>
              </a:tr>
              <a:tr h="36026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Apps for Office in Word</a:t>
                      </a:r>
                    </a:p>
                  </a:txBody>
                  <a:tcPr marL="91403" marR="91403" marT="45701" marB="45701" anchor="ctr"/>
                </a:tc>
                <a:extLst>
                  <a:ext uri="{0D108BD9-81ED-4DB2-BD59-A6C34878D82A}">
                    <a16:rowId xmlns:a16="http://schemas.microsoft.com/office/drawing/2014/main" val="3204002662"/>
                  </a:ext>
                </a:extLst>
              </a:tr>
              <a:tr h="387386">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3: Deep Dive Apps for Office in PowerPoint</a:t>
                      </a:r>
                    </a:p>
                  </a:txBody>
                  <a:tcPr marL="91403" marR="91403" marT="45701" marB="45701" anchor="ctr"/>
                </a:tc>
                <a:extLst>
                  <a:ext uri="{0D108BD9-81ED-4DB2-BD59-A6C34878D82A}">
                    <a16:rowId xmlns:a16="http://schemas.microsoft.com/office/drawing/2014/main" val="4266278162"/>
                  </a:ext>
                </a:extLst>
              </a:tr>
              <a:tr h="458534">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Apps for Office in Excel</a:t>
                      </a:r>
                      <a:endParaRPr lang="en-US" sz="1800" b="1" dirty="0" smtClean="0"/>
                    </a:p>
                  </a:txBody>
                  <a:tcPr marL="91403" marR="91403" marT="45701" marB="45701" anchor="ctr"/>
                </a:tc>
                <a:extLst>
                  <a:ext uri="{0D108BD9-81ED-4DB2-BD59-A6C34878D82A}">
                    <a16:rowId xmlns:a16="http://schemas.microsoft.com/office/drawing/2014/main" val="10004"/>
                  </a:ext>
                </a:extLst>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Deep Dive into SharePoint Hosted Apps</a:t>
                      </a:r>
                      <a:endParaRPr lang="en-US" sz="1800" b="0" dirty="0" smtClean="0"/>
                    </a:p>
                  </a:txBody>
                  <a:tcPr marL="91403" marR="91403" marT="45701" marB="45701" anchor="ctr"/>
                </a:tc>
                <a:extLst>
                  <a:ext uri="{0D108BD9-81ED-4DB2-BD59-A6C34878D82A}">
                    <a16:rowId xmlns:a16="http://schemas.microsoft.com/office/drawing/2014/main" val="10005"/>
                  </a:ext>
                </a:extLst>
              </a:tr>
              <a:tr h="304623">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Provider Hosted Apps</a:t>
                      </a:r>
                    </a:p>
                  </a:txBody>
                  <a:tcPr marL="91403" marR="91403" marT="45701" marB="45701" anchor="ctr"/>
                </a:tc>
                <a:extLst>
                  <a:ext uri="{0D108BD9-81ED-4DB2-BD59-A6C34878D82A}">
                    <a16:rowId xmlns:a16="http://schemas.microsoft.com/office/drawing/2014/main" val="10006"/>
                  </a:ext>
                </a:extLst>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Security and </a:t>
                      </a:r>
                      <a:r>
                        <a:rPr lang="en-US" sz="1800" b="0" dirty="0" err="1" smtClean="0"/>
                        <a:t>OAuth</a:t>
                      </a:r>
                      <a:endParaRPr lang="en-US" sz="1800" b="0" dirty="0" smtClean="0"/>
                    </a:p>
                  </a:txBody>
                  <a:tcPr marL="91403" marR="91403" marT="45701" marB="45701" anchor="ctr"/>
                </a:tc>
                <a:extLst>
                  <a:ext uri="{0D108BD9-81ED-4DB2-BD59-A6C34878D82A}">
                    <a16:rowId xmlns:a16="http://schemas.microsoft.com/office/drawing/2014/main" val="10007"/>
                  </a:ext>
                </a:extLst>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8: App Lifecycle Management</a:t>
                      </a:r>
                    </a:p>
                  </a:txBody>
                  <a:tcPr marL="91403" marR="91403" marT="45701" marB="45701"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53683021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Creating a YouTube Video Player</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361499360"/>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Web Service</a:t>
            </a:r>
            <a:endParaRPr lang="en-US" dirty="0"/>
          </a:p>
        </p:txBody>
      </p:sp>
    </p:spTree>
    <p:extLst>
      <p:ext uri="{BB962C8B-B14F-4D97-AF65-F5344CB8AC3E}">
        <p14:creationId xmlns:p14="http://schemas.microsoft.com/office/powerpoint/2010/main" val="157584894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Web Service Support</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22</a:t>
            </a:fld>
            <a:endParaRPr lang="en-US" dirty="0"/>
          </a:p>
        </p:txBody>
      </p:sp>
      <p:pic>
        <p:nvPicPr>
          <p:cNvPr id="4" name="Picture 3"/>
          <p:cNvPicPr>
            <a:picLocks noChangeAspect="1"/>
          </p:cNvPicPr>
          <p:nvPr/>
        </p:nvPicPr>
        <p:blipFill>
          <a:blip r:embed="rId2"/>
          <a:stretch>
            <a:fillRect/>
          </a:stretch>
        </p:blipFill>
        <p:spPr>
          <a:xfrm>
            <a:off x="519112" y="1262429"/>
            <a:ext cx="10705124" cy="4506498"/>
          </a:xfrm>
          <a:prstGeom prst="rect">
            <a:avLst/>
          </a:prstGeom>
          <a:ln>
            <a:solidFill>
              <a:schemeClr val="bg1">
                <a:lumMod val="65000"/>
              </a:schemeClr>
            </a:solidFill>
          </a:ln>
        </p:spPr>
      </p:pic>
    </p:spTree>
    <p:extLst>
      <p:ext uri="{BB962C8B-B14F-4D97-AF65-F5344CB8AC3E}">
        <p14:creationId xmlns:p14="http://schemas.microsoft.com/office/powerpoint/2010/main" val="287492069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Adding a Web Service to an Office Add-in</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128912175"/>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Related Documentation</a:t>
            </a:r>
            <a:endParaRPr lang="en-US" dirty="0"/>
          </a:p>
        </p:txBody>
      </p:sp>
      <p:sp>
        <p:nvSpPr>
          <p:cNvPr id="6" name="Text Placeholder 5"/>
          <p:cNvSpPr>
            <a:spLocks noGrp="1"/>
          </p:cNvSpPr>
          <p:nvPr>
            <p:ph type="body" sz="quarter" idx="10"/>
          </p:nvPr>
        </p:nvSpPr>
        <p:spPr/>
        <p:txBody>
          <a:bodyPr/>
          <a:lstStyle/>
          <a:p>
            <a:r>
              <a:rPr lang="en-US" dirty="0" smtClean="0"/>
              <a:t>MSDN: </a:t>
            </a:r>
            <a:r>
              <a:rPr lang="en-US" dirty="0"/>
              <a:t>Create a task pane add-in with Napa Office 365 Development Tools</a:t>
            </a:r>
          </a:p>
          <a:p>
            <a:pPr lvl="1"/>
            <a:r>
              <a:rPr lang="en-US" dirty="0">
                <a:hlinkClick r:id="rId2"/>
              </a:rPr>
              <a:t>https://</a:t>
            </a:r>
            <a:r>
              <a:rPr lang="en-US" dirty="0" smtClean="0">
                <a:hlinkClick r:id="rId2"/>
              </a:rPr>
              <a:t>msdn.microsoft.com/EN-US/library/office/jj554660.aspx</a:t>
            </a:r>
            <a:r>
              <a:rPr lang="en-US" dirty="0" smtClean="0"/>
              <a:t> </a:t>
            </a:r>
            <a:endParaRPr lang="en-US" dirty="0"/>
          </a:p>
          <a:p>
            <a:endParaRPr lang="en-US" dirty="0" smtClean="0"/>
          </a:p>
          <a:p>
            <a:r>
              <a:rPr lang="en-US" dirty="0" smtClean="0"/>
              <a:t>MSDN: Create content &amp; task pane add-ins for PowerPoint</a:t>
            </a:r>
          </a:p>
          <a:p>
            <a:pPr lvl="1"/>
            <a:r>
              <a:rPr lang="en-US" dirty="0">
                <a:hlinkClick r:id="rId3"/>
              </a:rPr>
              <a:t>https://</a:t>
            </a:r>
            <a:r>
              <a:rPr lang="en-US" dirty="0" smtClean="0">
                <a:hlinkClick r:id="rId3"/>
              </a:rPr>
              <a:t>msdn.microsoft.com/EN-US/library/office/dn610884.aspx</a:t>
            </a:r>
            <a:endParaRPr lang="en-US" dirty="0" smtClean="0"/>
          </a:p>
          <a:p>
            <a:endParaRPr lang="en-US" dirty="0"/>
          </a:p>
        </p:txBody>
      </p:sp>
    </p:spTree>
    <p:extLst>
      <p:ext uri="{BB962C8B-B14F-4D97-AF65-F5344CB8AC3E}">
        <p14:creationId xmlns:p14="http://schemas.microsoft.com/office/powerpoint/2010/main" val="5124583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a:t>Introduction to Apps for PowerPoint</a:t>
            </a:r>
          </a:p>
          <a:p>
            <a:r>
              <a:rPr lang="en-US" dirty="0"/>
              <a:t>Developing Apps for PowerPoint</a:t>
            </a:r>
          </a:p>
          <a:p>
            <a:r>
              <a:rPr lang="en-US" dirty="0"/>
              <a:t>Creating a Video Player</a:t>
            </a:r>
          </a:p>
          <a:p>
            <a:r>
              <a:rPr lang="en-US" dirty="0"/>
              <a:t>Adding a Web Service</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403971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41291080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22688259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414028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Deep </a:t>
            </a:r>
            <a:r>
              <a:rPr lang="en-US" dirty="0"/>
              <a:t>Dive in Office PowerPoint Add-ins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Introduction to </a:t>
            </a:r>
            <a:r>
              <a:rPr lang="en-US" dirty="0" smtClean="0"/>
              <a:t>PowerPoint Add-ins</a:t>
            </a:r>
            <a:endParaRPr lang="en-US" dirty="0"/>
          </a:p>
          <a:p>
            <a:r>
              <a:rPr lang="en-US" dirty="0"/>
              <a:t>Developing </a:t>
            </a:r>
            <a:r>
              <a:rPr lang="en-US" dirty="0" smtClean="0"/>
              <a:t>PowerPoint Add-ins</a:t>
            </a:r>
            <a:endParaRPr lang="en-US" dirty="0"/>
          </a:p>
          <a:p>
            <a:r>
              <a:rPr lang="en-US" dirty="0" smtClean="0"/>
              <a:t>Creating a Video Player</a:t>
            </a:r>
          </a:p>
          <a:p>
            <a:r>
              <a:rPr lang="en-US" dirty="0" smtClean="0"/>
              <a:t>Adding a Web Service</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16453945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What is an Office Add-in?</a:t>
            </a:r>
            <a:endParaRPr lang="en-US" dirty="0"/>
          </a:p>
        </p:txBody>
      </p:sp>
      <p:sp>
        <p:nvSpPr>
          <p:cNvPr id="5" name="Content Placeholder 4"/>
          <p:cNvSpPr>
            <a:spLocks noGrp="1"/>
          </p:cNvSpPr>
          <p:nvPr>
            <p:ph type="body" sz="quarter" idx="10"/>
          </p:nvPr>
        </p:nvSpPr>
        <p:spPr/>
        <p:txBody>
          <a:bodyPr/>
          <a:lstStyle/>
          <a:p>
            <a:r>
              <a:rPr lang="en-US" dirty="0" smtClean="0"/>
              <a:t>Web application loaded inside an Office Application</a:t>
            </a:r>
          </a:p>
          <a:p>
            <a:pPr lvl="1"/>
            <a:r>
              <a:rPr lang="en-US" dirty="0" smtClean="0"/>
              <a:t>Embedded inline </a:t>
            </a:r>
            <a:r>
              <a:rPr lang="en-US" dirty="0"/>
              <a:t>or as </a:t>
            </a:r>
            <a:r>
              <a:rPr lang="en-US" dirty="0" smtClean="0"/>
              <a:t>task </a:t>
            </a:r>
            <a:r>
              <a:rPr lang="en-US" dirty="0"/>
              <a:t>pane within documents, mails or appointments.</a:t>
            </a:r>
          </a:p>
          <a:p>
            <a:pPr lvl="1"/>
            <a:r>
              <a:rPr lang="en-US" dirty="0" smtClean="0"/>
              <a:t>Works in Office Applications such as Microsoft Outlook</a:t>
            </a:r>
          </a:p>
          <a:p>
            <a:pPr lvl="1"/>
            <a:r>
              <a:rPr lang="en-US" dirty="0" smtClean="0"/>
              <a:t>Works in Office Web Applications such as OWA</a:t>
            </a:r>
          </a:p>
          <a:p>
            <a:pPr lvl="1"/>
            <a:r>
              <a:rPr lang="en-US" dirty="0" smtClean="0"/>
              <a:t>Works in </a:t>
            </a:r>
            <a:r>
              <a:rPr lang="en-US" dirty="0"/>
              <a:t>mobile Office </a:t>
            </a:r>
            <a:r>
              <a:rPr lang="en-US" dirty="0" smtClean="0"/>
              <a:t>clients</a:t>
            </a:r>
          </a:p>
          <a:p>
            <a:pPr lvl="1"/>
            <a:endParaRPr lang="en-US" dirty="0"/>
          </a:p>
          <a:p>
            <a:r>
              <a:rPr lang="en-US" dirty="0" smtClean="0"/>
              <a:t>Office application extensions using Web technologies</a:t>
            </a:r>
          </a:p>
          <a:p>
            <a:pPr lvl="1"/>
            <a:r>
              <a:rPr lang="en-US" dirty="0" smtClean="0"/>
              <a:t>HTML 5 and CSS used to construct user interface</a:t>
            </a:r>
          </a:p>
          <a:p>
            <a:pPr lvl="1"/>
            <a:r>
              <a:rPr lang="en-US" dirty="0" smtClean="0"/>
              <a:t>JavaScript and jQuery used to add executable logic and event handlers</a:t>
            </a:r>
          </a:p>
          <a:p>
            <a:pPr lvl="1"/>
            <a:r>
              <a:rPr lang="en-US" dirty="0" smtClean="0"/>
              <a:t>Add-in can provided code to read/write content to/from Office documents</a:t>
            </a:r>
          </a:p>
          <a:p>
            <a:pPr lvl="1"/>
            <a:r>
              <a:rPr lang="en-US" dirty="0"/>
              <a:t>Add-in </a:t>
            </a:r>
            <a:r>
              <a:rPr lang="en-US" dirty="0" smtClean="0"/>
              <a:t>can call Web services hosted over Internet or running within local network</a:t>
            </a:r>
          </a:p>
        </p:txBody>
      </p:sp>
    </p:spTree>
    <p:extLst>
      <p:ext uri="{BB962C8B-B14F-4D97-AF65-F5344CB8AC3E}">
        <p14:creationId xmlns:p14="http://schemas.microsoft.com/office/powerpoint/2010/main" val="7407593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Designing </a:t>
            </a:r>
            <a:r>
              <a:rPr lang="en-US" dirty="0"/>
              <a:t>Office </a:t>
            </a:r>
            <a:r>
              <a:rPr lang="en-US" dirty="0" smtClean="0"/>
              <a:t>Add-ins - Shapes</a:t>
            </a:r>
            <a:endParaRPr lang="en-US" dirty="0"/>
          </a:p>
        </p:txBody>
      </p:sp>
      <p:sp>
        <p:nvSpPr>
          <p:cNvPr id="5" name="Content Placeholder 4"/>
          <p:cNvSpPr>
            <a:spLocks noGrp="1"/>
          </p:cNvSpPr>
          <p:nvPr>
            <p:ph type="body" sz="quarter" idx="10"/>
          </p:nvPr>
        </p:nvSpPr>
        <p:spPr/>
        <p:txBody>
          <a:bodyPr/>
          <a:lstStyle/>
          <a:p>
            <a:r>
              <a:rPr lang="en-US" dirty="0"/>
              <a:t>Office </a:t>
            </a:r>
            <a:r>
              <a:rPr lang="en-US" dirty="0" smtClean="0"/>
              <a:t>Add-ins </a:t>
            </a:r>
            <a:r>
              <a:rPr lang="en-US" dirty="0"/>
              <a:t>come </a:t>
            </a:r>
            <a:r>
              <a:rPr lang="en-US" dirty="0" smtClean="0"/>
              <a:t>in different shapes</a:t>
            </a:r>
          </a:p>
          <a:p>
            <a:pPr lvl="1"/>
            <a:r>
              <a:rPr lang="en-US" dirty="0" smtClean="0"/>
              <a:t>Task Pane </a:t>
            </a:r>
            <a:r>
              <a:rPr lang="en-US" dirty="0"/>
              <a:t>Add-in</a:t>
            </a:r>
            <a:endParaRPr lang="en-US" i="1" dirty="0" smtClean="0">
              <a:solidFill>
                <a:schemeClr val="tx2">
                  <a:lumMod val="50000"/>
                </a:schemeClr>
              </a:solidFill>
            </a:endParaRPr>
          </a:p>
          <a:p>
            <a:pPr lvl="1"/>
            <a:r>
              <a:rPr lang="en-US" dirty="0" smtClean="0"/>
              <a:t>Content </a:t>
            </a:r>
            <a:r>
              <a:rPr lang="en-US" dirty="0"/>
              <a:t>Add-in</a:t>
            </a:r>
            <a:endParaRPr lang="en-US" dirty="0" smtClean="0"/>
          </a:p>
          <a:p>
            <a:pPr lvl="1"/>
            <a:r>
              <a:rPr lang="en-US" dirty="0" smtClean="0"/>
              <a:t>Mail Add-in</a:t>
            </a:r>
          </a:p>
          <a:p>
            <a:pPr lvl="1"/>
            <a:r>
              <a:rPr lang="en-US" dirty="0" smtClean="0"/>
              <a:t>Mail Compose Add-in</a:t>
            </a:r>
            <a:endParaRPr lang="en-US" i="1" dirty="0">
              <a:solidFill>
                <a:schemeClr val="tx2">
                  <a:lumMod val="50000"/>
                </a:schemeClr>
              </a:solidFill>
            </a:endParaRPr>
          </a:p>
          <a:p>
            <a:pPr lvl="1"/>
            <a:endParaRPr lang="en-US" i="1" dirty="0" smtClean="0">
              <a:solidFill>
                <a:schemeClr val="tx2">
                  <a:lumMod val="50000"/>
                </a:schemeClr>
              </a:solidFill>
            </a:endParaRPr>
          </a:p>
        </p:txBody>
      </p:sp>
      <p:sp>
        <p:nvSpPr>
          <p:cNvPr id="7" name="Rectangle 2"/>
          <p:cNvSpPr>
            <a:spLocks noChangeArrowheads="1"/>
          </p:cNvSpPr>
          <p:nvPr/>
        </p:nvSpPr>
        <p:spPr bwMode="auto">
          <a:xfrm>
            <a:off x="1588" y="-196732"/>
            <a:ext cx="12185651" cy="3952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7177" tIns="58589" rIns="117177" bIns="58589" numCol="1" anchor="ctr" anchorCtr="0" compatLnSpc="1">
            <a:prstTxWarp prst="textNoShape">
              <a:avLst/>
            </a:prstTxWarp>
            <a:spAutoFit/>
          </a:bodyPr>
          <a:lstStyle/>
          <a:p>
            <a:endParaRPr lang="en-US" sz="1799"/>
          </a:p>
        </p:txBody>
      </p:sp>
      <p:sp>
        <p:nvSpPr>
          <p:cNvPr id="9" name="Rectangle 4"/>
          <p:cNvSpPr>
            <a:spLocks noChangeArrowheads="1"/>
          </p:cNvSpPr>
          <p:nvPr/>
        </p:nvSpPr>
        <p:spPr bwMode="auto">
          <a:xfrm>
            <a:off x="1587" y="-196732"/>
            <a:ext cx="236708" cy="3952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17177" tIns="58589" rIns="117177" bIns="58589" numCol="1" anchor="ctr" anchorCtr="0" compatLnSpc="1">
            <a:prstTxWarp prst="textNoShape">
              <a:avLst/>
            </a:prstTxWarp>
            <a:spAutoFit/>
          </a:bodyPr>
          <a:lstStyle/>
          <a:p>
            <a:endParaRPr lang="en-US" sz="1799"/>
          </a:p>
        </p:txBody>
      </p:sp>
      <p:grpSp>
        <p:nvGrpSpPr>
          <p:cNvPr id="11" name="Group 10"/>
          <p:cNvGrpSpPr/>
          <p:nvPr/>
        </p:nvGrpSpPr>
        <p:grpSpPr>
          <a:xfrm>
            <a:off x="3342829" y="3980698"/>
            <a:ext cx="2481144" cy="2070759"/>
            <a:chOff x="8415338" y="3969071"/>
            <a:chExt cx="3516163" cy="2594233"/>
          </a:xfrm>
        </p:grpSpPr>
        <p:sp>
          <p:nvSpPr>
            <p:cNvPr id="61" name="Rectangle 60"/>
            <p:cNvSpPr/>
            <p:nvPr/>
          </p:nvSpPr>
          <p:spPr>
            <a:xfrm>
              <a:off x="8428642" y="3969071"/>
              <a:ext cx="3502859" cy="2594233"/>
            </a:xfrm>
            <a:prstGeom prst="rect">
              <a:avLst/>
            </a:prstGeom>
            <a:solidFill>
              <a:srgbClr val="FFFFFF"/>
            </a:solidFill>
            <a:ln w="28575" cap="flat" cmpd="sng" algn="ctr">
              <a:solidFill>
                <a:srgbClr val="262626">
                  <a:lumMod val="40000"/>
                  <a:lumOff val="60000"/>
                </a:srgbClr>
              </a:solidFill>
              <a:prstDash val="solid"/>
            </a:ln>
            <a:effectLst>
              <a:outerShdw blurRad="50800" dist="38100" dir="2700000" algn="tl" rotWithShape="0">
                <a:prstClr val="black">
                  <a:alpha val="40000"/>
                </a:prstClr>
              </a:outerShdw>
            </a:effectLst>
          </p:spPr>
          <p:txBody>
            <a:bodyPr rtlCol="0" anchor="ctr"/>
            <a:lstStyle/>
            <a:p>
              <a:pPr algn="ctr" defTabSz="761183"/>
              <a:endParaRPr lang="en-US" sz="1400" kern="0">
                <a:solidFill>
                  <a:srgbClr val="1B1B1B"/>
                </a:solidFill>
                <a:latin typeface="Segoe UI"/>
              </a:endParaRPr>
            </a:p>
          </p:txBody>
        </p:sp>
        <p:sp>
          <p:nvSpPr>
            <p:cNvPr id="62" name="Rectangle 61"/>
            <p:cNvSpPr/>
            <p:nvPr/>
          </p:nvSpPr>
          <p:spPr>
            <a:xfrm>
              <a:off x="8415338" y="3969071"/>
              <a:ext cx="3516163" cy="529025"/>
            </a:xfrm>
            <a:prstGeom prst="rect">
              <a:avLst/>
            </a:prstGeom>
            <a:solidFill>
              <a:srgbClr val="FFFFFF"/>
            </a:solidFill>
            <a:ln w="28575" cap="flat" cmpd="sng" algn="ctr">
              <a:solidFill>
                <a:srgbClr val="262626">
                  <a:lumMod val="40000"/>
                  <a:lumOff val="60000"/>
                </a:srgbClr>
              </a:solidFill>
              <a:prstDash val="solid"/>
            </a:ln>
            <a:effectLst/>
          </p:spPr>
          <p:txBody>
            <a:bodyPr rtlCol="0" anchor="ctr"/>
            <a:lstStyle/>
            <a:p>
              <a:pPr algn="ctr" defTabSz="761183"/>
              <a:r>
                <a:rPr lang="en-US" sz="1200" b="1" kern="0" dirty="0" smtClean="0">
                  <a:solidFill>
                    <a:schemeClr val="tx1">
                      <a:lumMod val="50000"/>
                      <a:lumOff val="50000"/>
                    </a:schemeClr>
                  </a:solidFill>
                </a:rPr>
                <a:t>Excel Application</a:t>
              </a:r>
              <a:endParaRPr lang="en-US" sz="1200" b="1" kern="0" dirty="0">
                <a:solidFill>
                  <a:schemeClr val="tx1">
                    <a:lumMod val="50000"/>
                    <a:lumOff val="50000"/>
                  </a:schemeClr>
                </a:solidFill>
              </a:endParaRPr>
            </a:p>
          </p:txBody>
        </p:sp>
      </p:grpSp>
      <p:grpSp>
        <p:nvGrpSpPr>
          <p:cNvPr id="12" name="Group 11"/>
          <p:cNvGrpSpPr/>
          <p:nvPr/>
        </p:nvGrpSpPr>
        <p:grpSpPr>
          <a:xfrm>
            <a:off x="483954" y="3980698"/>
            <a:ext cx="2481144" cy="2070759"/>
            <a:chOff x="8415338" y="3969071"/>
            <a:chExt cx="3516163" cy="2594233"/>
          </a:xfrm>
        </p:grpSpPr>
        <p:sp>
          <p:nvSpPr>
            <p:cNvPr id="59" name="Rectangle 58"/>
            <p:cNvSpPr/>
            <p:nvPr/>
          </p:nvSpPr>
          <p:spPr>
            <a:xfrm>
              <a:off x="8428642" y="3969071"/>
              <a:ext cx="3502859" cy="2594233"/>
            </a:xfrm>
            <a:prstGeom prst="rect">
              <a:avLst/>
            </a:prstGeom>
            <a:solidFill>
              <a:srgbClr val="FFFFFF"/>
            </a:solidFill>
            <a:ln w="28575" cap="flat" cmpd="sng" algn="ctr">
              <a:solidFill>
                <a:srgbClr val="262626">
                  <a:lumMod val="40000"/>
                  <a:lumOff val="60000"/>
                </a:srgbClr>
              </a:solidFill>
              <a:prstDash val="solid"/>
            </a:ln>
            <a:effectLst>
              <a:outerShdw blurRad="50800" dist="38100" dir="2700000" algn="tl" rotWithShape="0">
                <a:prstClr val="black">
                  <a:alpha val="40000"/>
                </a:prstClr>
              </a:outerShdw>
            </a:effectLst>
          </p:spPr>
          <p:txBody>
            <a:bodyPr rtlCol="0" anchor="ctr"/>
            <a:lstStyle/>
            <a:p>
              <a:pPr algn="ctr" defTabSz="761183"/>
              <a:endParaRPr lang="en-US" sz="1400" kern="0">
                <a:solidFill>
                  <a:srgbClr val="1B1B1B"/>
                </a:solidFill>
                <a:latin typeface="Segoe UI"/>
              </a:endParaRPr>
            </a:p>
          </p:txBody>
        </p:sp>
        <p:sp>
          <p:nvSpPr>
            <p:cNvPr id="60" name="Rectangle 59"/>
            <p:cNvSpPr/>
            <p:nvPr/>
          </p:nvSpPr>
          <p:spPr>
            <a:xfrm>
              <a:off x="8415338" y="3969071"/>
              <a:ext cx="3516163" cy="529025"/>
            </a:xfrm>
            <a:prstGeom prst="rect">
              <a:avLst/>
            </a:prstGeom>
            <a:solidFill>
              <a:srgbClr val="FFFFFF"/>
            </a:solidFill>
            <a:ln w="28575" cap="flat" cmpd="sng" algn="ctr">
              <a:solidFill>
                <a:srgbClr val="262626">
                  <a:lumMod val="40000"/>
                  <a:lumOff val="60000"/>
                </a:srgbClr>
              </a:solidFill>
              <a:prstDash val="solid"/>
            </a:ln>
            <a:effectLst/>
          </p:spPr>
          <p:txBody>
            <a:bodyPr rtlCol="0" anchor="ctr"/>
            <a:lstStyle/>
            <a:p>
              <a:pPr algn="ctr" defTabSz="761183"/>
              <a:r>
                <a:rPr lang="en-US" sz="1200" b="1" kern="0" dirty="0" smtClean="0">
                  <a:solidFill>
                    <a:schemeClr val="tx1">
                      <a:lumMod val="50000"/>
                      <a:lumOff val="50000"/>
                    </a:schemeClr>
                  </a:solidFill>
                  <a:latin typeface="Segoe UI"/>
                </a:rPr>
                <a:t>Word Application</a:t>
              </a:r>
              <a:endParaRPr lang="en-US" sz="1200" b="1" kern="0" dirty="0">
                <a:solidFill>
                  <a:schemeClr val="tx1">
                    <a:lumMod val="50000"/>
                    <a:lumOff val="50000"/>
                  </a:schemeClr>
                </a:solidFill>
                <a:latin typeface="Segoe UI"/>
              </a:endParaRPr>
            </a:p>
          </p:txBody>
        </p:sp>
      </p:grpSp>
      <p:sp>
        <p:nvSpPr>
          <p:cNvPr id="13" name="Rectangle 12"/>
          <p:cNvSpPr/>
          <p:nvPr/>
        </p:nvSpPr>
        <p:spPr>
          <a:xfrm>
            <a:off x="560757" y="4478962"/>
            <a:ext cx="1612100" cy="1492454"/>
          </a:xfrm>
          <a:prstGeom prst="rect">
            <a:avLst/>
          </a:prstGeom>
          <a:ln w="19050">
            <a:solidFill>
              <a:srgbClr val="4D4D4D">
                <a:lumMod val="40000"/>
                <a:lumOff val="60000"/>
              </a:srgbClr>
            </a:solidFill>
          </a:ln>
        </p:spPr>
        <p:txBody>
          <a:bodyPr vert="horz" lIns="0" tIns="0" rIns="0" bIns="0" rtlCol="0" anchor="ctr">
            <a:noAutofit/>
          </a:bodyPr>
          <a:lstStyle/>
          <a:p>
            <a:pPr algn="ctr" defTabSz="761183">
              <a:spcBef>
                <a:spcPct val="20000"/>
              </a:spcBef>
            </a:pPr>
            <a:r>
              <a:rPr lang="en-US" kern="0" spc="-67" dirty="0" smtClean="0">
                <a:solidFill>
                  <a:schemeClr val="tx2"/>
                </a:solidFill>
                <a:latin typeface="Segoe UI Light"/>
                <a:ea typeface="Segoe UI" pitchFamily="34" charset="0"/>
                <a:cs typeface="Segoe UI" pitchFamily="34" charset="0"/>
              </a:rPr>
              <a:t>Document</a:t>
            </a:r>
            <a:endParaRPr lang="en-US" kern="0" spc="-67" dirty="0">
              <a:solidFill>
                <a:schemeClr val="tx2"/>
              </a:solidFill>
              <a:latin typeface="Segoe UI Light"/>
              <a:ea typeface="Segoe UI" pitchFamily="34" charset="0"/>
              <a:cs typeface="Segoe UI" pitchFamily="34" charset="0"/>
            </a:endParaRPr>
          </a:p>
        </p:txBody>
      </p:sp>
      <p:grpSp>
        <p:nvGrpSpPr>
          <p:cNvPr id="14" name="Group 13"/>
          <p:cNvGrpSpPr/>
          <p:nvPr/>
        </p:nvGrpSpPr>
        <p:grpSpPr>
          <a:xfrm>
            <a:off x="6217382" y="3980698"/>
            <a:ext cx="2481144" cy="2070759"/>
            <a:chOff x="8415338" y="3969071"/>
            <a:chExt cx="3516163" cy="2594233"/>
          </a:xfrm>
        </p:grpSpPr>
        <p:sp>
          <p:nvSpPr>
            <p:cNvPr id="57" name="Rectangle 56"/>
            <p:cNvSpPr/>
            <p:nvPr/>
          </p:nvSpPr>
          <p:spPr>
            <a:xfrm>
              <a:off x="8428642" y="3969071"/>
              <a:ext cx="3502859" cy="2594233"/>
            </a:xfrm>
            <a:prstGeom prst="rect">
              <a:avLst/>
            </a:prstGeom>
            <a:solidFill>
              <a:srgbClr val="FFFFFF"/>
            </a:solidFill>
            <a:ln w="28575" cap="flat" cmpd="sng" algn="ctr">
              <a:solidFill>
                <a:srgbClr val="262626">
                  <a:lumMod val="40000"/>
                  <a:lumOff val="60000"/>
                </a:srgbClr>
              </a:solidFill>
              <a:prstDash val="solid"/>
            </a:ln>
            <a:effectLst>
              <a:outerShdw blurRad="50800" dist="38100" dir="2700000" algn="tl" rotWithShape="0">
                <a:prstClr val="black">
                  <a:alpha val="40000"/>
                </a:prstClr>
              </a:outerShdw>
            </a:effectLst>
          </p:spPr>
          <p:txBody>
            <a:bodyPr rtlCol="0" anchor="ctr"/>
            <a:lstStyle/>
            <a:p>
              <a:pPr algn="ctr" defTabSz="761183"/>
              <a:endParaRPr lang="en-US" sz="1400" kern="0" dirty="0">
                <a:solidFill>
                  <a:srgbClr val="1B1B1B"/>
                </a:solidFill>
                <a:latin typeface="Segoe UI"/>
              </a:endParaRPr>
            </a:p>
          </p:txBody>
        </p:sp>
        <p:sp>
          <p:nvSpPr>
            <p:cNvPr id="58" name="Rectangle 57"/>
            <p:cNvSpPr/>
            <p:nvPr/>
          </p:nvSpPr>
          <p:spPr>
            <a:xfrm>
              <a:off x="8415338" y="3969071"/>
              <a:ext cx="3516163" cy="529025"/>
            </a:xfrm>
            <a:prstGeom prst="rect">
              <a:avLst/>
            </a:prstGeom>
            <a:solidFill>
              <a:srgbClr val="FFFFFF"/>
            </a:solidFill>
            <a:ln w="28575" cap="flat" cmpd="sng" algn="ctr">
              <a:solidFill>
                <a:srgbClr val="262626">
                  <a:lumMod val="40000"/>
                  <a:lumOff val="60000"/>
                </a:srgbClr>
              </a:solidFill>
              <a:prstDash val="solid"/>
            </a:ln>
            <a:effectLst/>
          </p:spPr>
          <p:txBody>
            <a:bodyPr rtlCol="0" anchor="ctr"/>
            <a:lstStyle/>
            <a:p>
              <a:pPr algn="ctr" defTabSz="761183"/>
              <a:r>
                <a:rPr lang="en-US" sz="1200" b="1" kern="0" dirty="0" smtClean="0">
                  <a:solidFill>
                    <a:schemeClr val="tx1">
                      <a:lumMod val="50000"/>
                      <a:lumOff val="50000"/>
                    </a:schemeClr>
                  </a:solidFill>
                </a:rPr>
                <a:t>Outlook Application</a:t>
              </a:r>
              <a:endParaRPr lang="en-US" sz="1200" b="1" kern="0" dirty="0">
                <a:solidFill>
                  <a:schemeClr val="tx1">
                    <a:lumMod val="50000"/>
                    <a:lumOff val="50000"/>
                  </a:schemeClr>
                </a:solidFill>
              </a:endParaRPr>
            </a:p>
          </p:txBody>
        </p:sp>
      </p:grpSp>
      <p:sp>
        <p:nvSpPr>
          <p:cNvPr id="15" name="Rectangle 14"/>
          <p:cNvSpPr/>
          <p:nvPr/>
        </p:nvSpPr>
        <p:spPr>
          <a:xfrm>
            <a:off x="3452405" y="4478962"/>
            <a:ext cx="2247673" cy="1492454"/>
          </a:xfrm>
          <a:prstGeom prst="rect">
            <a:avLst/>
          </a:prstGeom>
          <a:ln w="19050">
            <a:solidFill>
              <a:srgbClr val="4D4D4D">
                <a:lumMod val="40000"/>
                <a:lumOff val="60000"/>
              </a:srgbClr>
            </a:solidFill>
          </a:ln>
        </p:spPr>
        <p:txBody>
          <a:bodyPr vert="horz" lIns="0" tIns="0" rIns="0" bIns="0" rtlCol="0" anchor="t">
            <a:noAutofit/>
          </a:bodyPr>
          <a:lstStyle/>
          <a:p>
            <a:pPr algn="ctr" defTabSz="761183">
              <a:spcBef>
                <a:spcPct val="20000"/>
              </a:spcBef>
            </a:pPr>
            <a:r>
              <a:rPr lang="en-US" kern="0" spc="-67" dirty="0" smtClean="0">
                <a:solidFill>
                  <a:schemeClr val="tx2"/>
                </a:solidFill>
                <a:latin typeface="Segoe UI Light"/>
                <a:ea typeface="Segoe UI" pitchFamily="34" charset="0"/>
                <a:cs typeface="Segoe UI" pitchFamily="34" charset="0"/>
              </a:rPr>
              <a:t>Document</a:t>
            </a:r>
            <a:endParaRPr lang="en-US" kern="0" spc="-67" dirty="0">
              <a:solidFill>
                <a:schemeClr val="tx2"/>
              </a:solidFill>
              <a:latin typeface="Segoe UI Light"/>
              <a:ea typeface="Segoe UI" pitchFamily="34" charset="0"/>
              <a:cs typeface="Segoe UI" pitchFamily="34" charset="0"/>
            </a:endParaRPr>
          </a:p>
        </p:txBody>
      </p:sp>
      <p:sp>
        <p:nvSpPr>
          <p:cNvPr id="16" name="Rectangle 15"/>
          <p:cNvSpPr/>
          <p:nvPr/>
        </p:nvSpPr>
        <p:spPr>
          <a:xfrm>
            <a:off x="6334118" y="4478962"/>
            <a:ext cx="1024345" cy="1492454"/>
          </a:xfrm>
          <a:prstGeom prst="rect">
            <a:avLst/>
          </a:prstGeom>
          <a:ln w="19050">
            <a:solidFill>
              <a:srgbClr val="4D4D4D">
                <a:lumMod val="40000"/>
                <a:lumOff val="60000"/>
              </a:srgbClr>
            </a:solidFill>
          </a:ln>
        </p:spPr>
        <p:txBody>
          <a:bodyPr vert="horz" lIns="0" tIns="0" rIns="0" bIns="0" rtlCol="0" anchor="t">
            <a:noAutofit/>
          </a:bodyPr>
          <a:lstStyle/>
          <a:p>
            <a:pPr algn="ctr" defTabSz="761183">
              <a:spcBef>
                <a:spcPct val="20000"/>
              </a:spcBef>
            </a:pPr>
            <a:r>
              <a:rPr lang="en-US" sz="1200" kern="0" spc="-67" dirty="0" smtClean="0">
                <a:solidFill>
                  <a:schemeClr val="tx2"/>
                </a:solidFill>
                <a:latin typeface="Segoe UI Light"/>
                <a:ea typeface="Segoe UI" pitchFamily="34" charset="0"/>
                <a:cs typeface="Segoe UI" pitchFamily="34" charset="0"/>
              </a:rPr>
              <a:t>Inbox</a:t>
            </a:r>
            <a:endParaRPr lang="en-US" sz="1200" kern="0" spc="-67" dirty="0">
              <a:solidFill>
                <a:schemeClr val="tx2"/>
              </a:solidFill>
              <a:latin typeface="Segoe UI Light"/>
              <a:ea typeface="Segoe UI" pitchFamily="34" charset="0"/>
              <a:cs typeface="Segoe UI" pitchFamily="34" charset="0"/>
            </a:endParaRPr>
          </a:p>
        </p:txBody>
      </p:sp>
      <p:sp>
        <p:nvSpPr>
          <p:cNvPr id="17" name="Rectangle 16"/>
          <p:cNvSpPr/>
          <p:nvPr/>
        </p:nvSpPr>
        <p:spPr>
          <a:xfrm>
            <a:off x="7455866" y="4478962"/>
            <a:ext cx="1114816" cy="1492454"/>
          </a:xfrm>
          <a:prstGeom prst="rect">
            <a:avLst/>
          </a:prstGeom>
          <a:ln w="19050">
            <a:solidFill>
              <a:srgbClr val="4D4D4D">
                <a:lumMod val="40000"/>
                <a:lumOff val="60000"/>
              </a:srgbClr>
            </a:solidFill>
          </a:ln>
        </p:spPr>
        <p:txBody>
          <a:bodyPr vert="horz" lIns="0" tIns="0" rIns="0" bIns="0" rtlCol="0" anchor="t">
            <a:noAutofit/>
          </a:bodyPr>
          <a:lstStyle/>
          <a:p>
            <a:pPr algn="ctr" defTabSz="761183">
              <a:spcBef>
                <a:spcPct val="20000"/>
              </a:spcBef>
            </a:pPr>
            <a:r>
              <a:rPr lang="en-US" sz="1200" kern="0" spc="-67" dirty="0" smtClean="0">
                <a:solidFill>
                  <a:schemeClr val="tx2"/>
                </a:solidFill>
                <a:latin typeface="Segoe UI Light"/>
                <a:ea typeface="Segoe UI" pitchFamily="34" charset="0"/>
                <a:cs typeface="Segoe UI" pitchFamily="34" charset="0"/>
              </a:rPr>
              <a:t>Selected Message</a:t>
            </a:r>
            <a:endParaRPr lang="en-US" sz="1200" kern="0" spc="-67" dirty="0">
              <a:solidFill>
                <a:schemeClr val="tx2"/>
              </a:solidFill>
              <a:latin typeface="Segoe UI Light"/>
              <a:ea typeface="Segoe UI" pitchFamily="34" charset="0"/>
              <a:cs typeface="Segoe UI" pitchFamily="34" charset="0"/>
            </a:endParaRPr>
          </a:p>
        </p:txBody>
      </p:sp>
      <p:sp>
        <p:nvSpPr>
          <p:cNvPr id="18" name="Rectangle 17"/>
          <p:cNvSpPr/>
          <p:nvPr/>
        </p:nvSpPr>
        <p:spPr>
          <a:xfrm>
            <a:off x="2248476" y="4410680"/>
            <a:ext cx="708090" cy="164848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19050">
            <a:solidFill>
              <a:srgbClr val="4D4D4D">
                <a:lumMod val="40000"/>
                <a:lumOff val="60000"/>
              </a:srgbClr>
            </a:solidFill>
          </a:ln>
        </p:spPr>
        <p:txBody>
          <a:bodyPr vert="horz" lIns="0" tIns="0" rIns="0" bIns="0" rtlCol="0" anchor="ctr">
            <a:noAutofit/>
          </a:bodyPr>
          <a:lstStyle/>
          <a:p>
            <a:pPr algn="ctr" defTabSz="761183">
              <a:spcBef>
                <a:spcPct val="20000"/>
              </a:spcBef>
            </a:pPr>
            <a:r>
              <a:rPr lang="en-US" sz="1200" kern="0" spc="-67" dirty="0" smtClean="0">
                <a:latin typeface="Segoe UI Light"/>
                <a:ea typeface="Segoe UI" pitchFamily="34" charset="0"/>
                <a:cs typeface="Segoe UI" pitchFamily="34" charset="0"/>
              </a:rPr>
              <a:t>Task Pane App</a:t>
            </a:r>
            <a:endParaRPr lang="en-US" sz="1200" kern="0" spc="-67" dirty="0">
              <a:latin typeface="Segoe UI Light"/>
              <a:ea typeface="Segoe UI" pitchFamily="34" charset="0"/>
              <a:cs typeface="Segoe UI" pitchFamily="34" charset="0"/>
            </a:endParaRPr>
          </a:p>
        </p:txBody>
      </p:sp>
      <p:sp>
        <p:nvSpPr>
          <p:cNvPr id="19" name="Rectangle 18"/>
          <p:cNvSpPr/>
          <p:nvPr/>
        </p:nvSpPr>
        <p:spPr>
          <a:xfrm>
            <a:off x="4810539" y="5364852"/>
            <a:ext cx="796940" cy="533891"/>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19050">
            <a:solidFill>
              <a:srgbClr val="4D4D4D">
                <a:lumMod val="40000"/>
                <a:lumOff val="60000"/>
              </a:srgbClr>
            </a:solidFill>
          </a:ln>
        </p:spPr>
        <p:txBody>
          <a:bodyPr vert="horz" lIns="0" tIns="0" rIns="0" bIns="0" rtlCol="0" anchor="ctr">
            <a:noAutofit/>
          </a:bodyPr>
          <a:lstStyle/>
          <a:p>
            <a:pPr algn="ctr" defTabSz="761183">
              <a:spcBef>
                <a:spcPct val="20000"/>
              </a:spcBef>
            </a:pPr>
            <a:r>
              <a:rPr lang="en-US" sz="1200" kern="0" spc="-67" dirty="0" smtClean="0">
                <a:latin typeface="Segoe UI Light"/>
                <a:ea typeface="Segoe UI" pitchFamily="34" charset="0"/>
                <a:cs typeface="Segoe UI" pitchFamily="34" charset="0"/>
              </a:rPr>
              <a:t>Content </a:t>
            </a:r>
            <a:br>
              <a:rPr lang="en-US" sz="1200" kern="0" spc="-67" dirty="0" smtClean="0">
                <a:latin typeface="Segoe UI Light"/>
                <a:ea typeface="Segoe UI" pitchFamily="34" charset="0"/>
                <a:cs typeface="Segoe UI" pitchFamily="34" charset="0"/>
              </a:rPr>
            </a:br>
            <a:r>
              <a:rPr lang="en-US" sz="1200" kern="0" spc="-67" dirty="0" smtClean="0">
                <a:latin typeface="Segoe UI Light"/>
                <a:ea typeface="Segoe UI" pitchFamily="34" charset="0"/>
                <a:cs typeface="Segoe UI" pitchFamily="34" charset="0"/>
              </a:rPr>
              <a:t>App</a:t>
            </a:r>
            <a:endParaRPr lang="en-US" sz="1200" kern="0" spc="-67" dirty="0">
              <a:latin typeface="Segoe UI Light"/>
              <a:ea typeface="Segoe UI" pitchFamily="34" charset="0"/>
              <a:cs typeface="Segoe UI" pitchFamily="34" charset="0"/>
            </a:endParaRPr>
          </a:p>
        </p:txBody>
      </p:sp>
      <p:sp>
        <p:nvSpPr>
          <p:cNvPr id="20" name="Rectangle 19"/>
          <p:cNvSpPr/>
          <p:nvPr/>
        </p:nvSpPr>
        <p:spPr>
          <a:xfrm>
            <a:off x="7551816" y="4898277"/>
            <a:ext cx="934683" cy="359214"/>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19050">
            <a:solidFill>
              <a:srgbClr val="4D4D4D">
                <a:lumMod val="40000"/>
                <a:lumOff val="60000"/>
              </a:srgbClr>
            </a:solidFill>
          </a:ln>
        </p:spPr>
        <p:txBody>
          <a:bodyPr vert="horz" lIns="0" tIns="0" rIns="0" bIns="0" rtlCol="0" anchor="ctr">
            <a:noAutofit/>
          </a:bodyPr>
          <a:lstStyle/>
          <a:p>
            <a:pPr algn="ctr" defTabSz="761183">
              <a:spcBef>
                <a:spcPct val="20000"/>
              </a:spcBef>
            </a:pPr>
            <a:r>
              <a:rPr lang="en-US" sz="1200" kern="0" spc="-67" dirty="0" smtClean="0">
                <a:latin typeface="Segoe UI Light"/>
                <a:ea typeface="Segoe UI" pitchFamily="34" charset="0"/>
                <a:cs typeface="Segoe UI" pitchFamily="34" charset="0"/>
              </a:rPr>
              <a:t>Mail App</a:t>
            </a:r>
            <a:endParaRPr lang="en-US" sz="1200" kern="0" spc="-67" dirty="0">
              <a:latin typeface="Segoe UI Light"/>
              <a:ea typeface="Segoe UI" pitchFamily="34" charset="0"/>
              <a:cs typeface="Segoe UI" pitchFamily="34" charset="0"/>
            </a:endParaRPr>
          </a:p>
        </p:txBody>
      </p:sp>
      <p:cxnSp>
        <p:nvCxnSpPr>
          <p:cNvPr id="21" name="Straight Connector 20"/>
          <p:cNvCxnSpPr/>
          <p:nvPr/>
        </p:nvCxnSpPr>
        <p:spPr>
          <a:xfrm>
            <a:off x="632328" y="4609695"/>
            <a:ext cx="1414256"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632328" y="4745464"/>
            <a:ext cx="1414256"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632328" y="4886539"/>
            <a:ext cx="1414256"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632328" y="5044714"/>
            <a:ext cx="1414256"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632328" y="5364852"/>
            <a:ext cx="1414256"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32328" y="5531577"/>
            <a:ext cx="1414256"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632328" y="5689753"/>
            <a:ext cx="1414256"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632328" y="5830828"/>
            <a:ext cx="1414256"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570276" y="4745464"/>
            <a:ext cx="2037203"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570276" y="4886539"/>
            <a:ext cx="2037203"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3570276" y="5044714"/>
            <a:ext cx="2037203"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3570276" y="5172964"/>
            <a:ext cx="2037203"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3570276" y="5308789"/>
            <a:ext cx="2037203" cy="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570276" y="5450840"/>
            <a:ext cx="1144874" cy="1185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3568263" y="5589160"/>
            <a:ext cx="1144874" cy="1185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568263" y="5737135"/>
            <a:ext cx="1144874" cy="11850"/>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6406942" y="4731833"/>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6416830" y="4861059"/>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6416830" y="4993491"/>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6425489" y="5126899"/>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416830" y="5276502"/>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6416829" y="5408934"/>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6425489" y="5542342"/>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425488" y="5676122"/>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6406942" y="5808909"/>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7551816" y="5452489"/>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7551816" y="5575530"/>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7551816" y="5707965"/>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7551816" y="5839690"/>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551684" y="4686508"/>
            <a:ext cx="659796" cy="92333"/>
          </a:xfrm>
          <a:prstGeom prst="rect">
            <a:avLst/>
          </a:prstGeom>
          <a:noFill/>
        </p:spPr>
        <p:txBody>
          <a:bodyPr wrap="none" lIns="0" tIns="0" rIns="0" bIns="0" rtlCol="0">
            <a:spAutoFit/>
          </a:bodyPr>
          <a:lstStyle/>
          <a:p>
            <a:r>
              <a:rPr lang="en-US" sz="600" spc="-70" dirty="0" smtClean="0"/>
              <a:t>Reply </a:t>
            </a:r>
            <a:r>
              <a:rPr lang="fi-FI" sz="600" spc="-70" dirty="0" smtClean="0"/>
              <a:t>| </a:t>
            </a:r>
            <a:r>
              <a:rPr lang="en-US" sz="600" spc="-70" dirty="0"/>
              <a:t> </a:t>
            </a:r>
            <a:r>
              <a:rPr lang="en-US" sz="600" spc="-70" dirty="0" smtClean="0"/>
              <a:t>Reply All </a:t>
            </a:r>
            <a:r>
              <a:rPr lang="fi-FI" sz="600" spc="-70" dirty="0" smtClean="0"/>
              <a:t>| </a:t>
            </a:r>
            <a:r>
              <a:rPr lang="en-US" sz="600" spc="-70" dirty="0" smtClean="0"/>
              <a:t> Forward</a:t>
            </a:r>
          </a:p>
        </p:txBody>
      </p:sp>
      <p:sp>
        <p:nvSpPr>
          <p:cNvPr id="51" name="Rectangle 50"/>
          <p:cNvSpPr/>
          <p:nvPr/>
        </p:nvSpPr>
        <p:spPr>
          <a:xfrm>
            <a:off x="7551816" y="4813885"/>
            <a:ext cx="934683" cy="84392"/>
          </a:xfrm>
          <a:prstGeom prst="rect">
            <a:avLst/>
          </a:prstGeom>
          <a:solidFill>
            <a:schemeClr val="bg2"/>
          </a:solidFill>
          <a:ln w="19050">
            <a:solidFill>
              <a:schemeClr val="bg2"/>
            </a:solidFill>
          </a:ln>
        </p:spPr>
        <p:txBody>
          <a:bodyPr vert="horz" lIns="0" tIns="0" rIns="0" bIns="0" rtlCol="0" anchor="ctr">
            <a:noAutofit/>
          </a:bodyPr>
          <a:lstStyle/>
          <a:p>
            <a:pPr algn="ctr" defTabSz="761183">
              <a:spcBef>
                <a:spcPct val="20000"/>
              </a:spcBef>
            </a:pPr>
            <a:endParaRPr lang="en-US" sz="1200" kern="0" spc="-67" dirty="0">
              <a:latin typeface="Segoe UI Light"/>
              <a:ea typeface="Segoe UI" pitchFamily="34" charset="0"/>
              <a:cs typeface="Segoe UI" pitchFamily="34" charset="0"/>
            </a:endParaRPr>
          </a:p>
        </p:txBody>
      </p:sp>
      <p:sp>
        <p:nvSpPr>
          <p:cNvPr id="52" name="Rectangle 51"/>
          <p:cNvSpPr/>
          <p:nvPr/>
        </p:nvSpPr>
        <p:spPr>
          <a:xfrm>
            <a:off x="7551816" y="4813885"/>
            <a:ext cx="229397" cy="84392"/>
          </a:xfrm>
          <a:prstGeom prst="rect">
            <a:avLst/>
          </a:prstGeom>
          <a:solidFill>
            <a:schemeClr val="bg1"/>
          </a:solidFill>
          <a:ln w="19050">
            <a:solidFill>
              <a:srgbClr val="4D4D4D">
                <a:lumMod val="40000"/>
                <a:lumOff val="60000"/>
              </a:srgbClr>
            </a:solidFill>
          </a:ln>
        </p:spPr>
        <p:txBody>
          <a:bodyPr vert="horz" lIns="0" tIns="0" rIns="0" bIns="0" rtlCol="0" anchor="ctr">
            <a:noAutofit/>
          </a:bodyPr>
          <a:lstStyle/>
          <a:p>
            <a:pPr algn="ctr" defTabSz="761183">
              <a:spcBef>
                <a:spcPct val="20000"/>
              </a:spcBef>
            </a:pPr>
            <a:r>
              <a:rPr lang="en-US" sz="500" kern="0" spc="-67" dirty="0" smtClean="0">
                <a:latin typeface="Segoe UI Light"/>
                <a:ea typeface="Segoe UI" pitchFamily="34" charset="0"/>
                <a:cs typeface="Segoe UI" pitchFamily="34" charset="0"/>
              </a:rPr>
              <a:t>app</a:t>
            </a:r>
            <a:endParaRPr lang="en-US" sz="500" kern="0" spc="-67" dirty="0">
              <a:latin typeface="Segoe UI Light"/>
              <a:ea typeface="Segoe UI" pitchFamily="34" charset="0"/>
              <a:cs typeface="Segoe UI" pitchFamily="34" charset="0"/>
            </a:endParaRPr>
          </a:p>
        </p:txBody>
      </p:sp>
      <p:sp>
        <p:nvSpPr>
          <p:cNvPr id="53" name="TextBox 52"/>
          <p:cNvSpPr txBox="1"/>
          <p:nvPr/>
        </p:nvSpPr>
        <p:spPr>
          <a:xfrm>
            <a:off x="7551684" y="5315261"/>
            <a:ext cx="381195" cy="92333"/>
          </a:xfrm>
          <a:prstGeom prst="rect">
            <a:avLst/>
          </a:prstGeom>
          <a:noFill/>
        </p:spPr>
        <p:txBody>
          <a:bodyPr wrap="none" lIns="0" tIns="0" rIns="0" bIns="0" rtlCol="0">
            <a:spAutoFit/>
          </a:bodyPr>
          <a:lstStyle/>
          <a:p>
            <a:r>
              <a:rPr lang="en-US" sz="600" spc="-70" dirty="0" smtClean="0"/>
              <a:t>Message Body</a:t>
            </a:r>
          </a:p>
        </p:txBody>
      </p:sp>
      <p:pic>
        <p:nvPicPr>
          <p:cNvPr id="54" name="Picture 53"/>
          <p:cNvPicPr>
            <a:picLocks noChangeAspect="1"/>
          </p:cNvPicPr>
          <p:nvPr/>
        </p:nvPicPr>
        <p:blipFill rotWithShape="1">
          <a:blip r:embed="rId3">
            <a:extLst>
              <a:ext uri="{28A0092B-C50C-407E-A947-70E740481C1C}">
                <a14:useLocalDpi xmlns:a14="http://schemas.microsoft.com/office/drawing/2010/main" val="0"/>
              </a:ext>
            </a:extLst>
          </a:blip>
          <a:srcRect r="50340"/>
          <a:stretch/>
        </p:blipFill>
        <p:spPr>
          <a:xfrm>
            <a:off x="493342" y="3999540"/>
            <a:ext cx="378398" cy="396060"/>
          </a:xfrm>
          <a:prstGeom prst="rect">
            <a:avLst/>
          </a:prstGeom>
        </p:spPr>
      </p:pic>
      <p:pic>
        <p:nvPicPr>
          <p:cNvPr id="55" name="Picture 54"/>
          <p:cNvPicPr>
            <a:picLocks noChangeAspect="1"/>
          </p:cNvPicPr>
          <p:nvPr/>
        </p:nvPicPr>
        <p:blipFill rotWithShape="1">
          <a:blip r:embed="rId4">
            <a:extLst>
              <a:ext uri="{28A0092B-C50C-407E-A947-70E740481C1C}">
                <a14:useLocalDpi xmlns:a14="http://schemas.microsoft.com/office/drawing/2010/main" val="0"/>
              </a:ext>
            </a:extLst>
          </a:blip>
          <a:srcRect r="46952"/>
          <a:stretch/>
        </p:blipFill>
        <p:spPr>
          <a:xfrm>
            <a:off x="3375004" y="3989314"/>
            <a:ext cx="386518" cy="404838"/>
          </a:xfrm>
          <a:prstGeom prst="rect">
            <a:avLst/>
          </a:prstGeom>
        </p:spPr>
      </p:pic>
      <p:pic>
        <p:nvPicPr>
          <p:cNvPr id="56" name="Picture 55"/>
          <p:cNvPicPr>
            <a:picLocks noChangeAspect="1"/>
          </p:cNvPicPr>
          <p:nvPr/>
        </p:nvPicPr>
        <p:blipFill rotWithShape="1">
          <a:blip r:embed="rId5">
            <a:extLst>
              <a:ext uri="{28A0092B-C50C-407E-A947-70E740481C1C}">
                <a14:useLocalDpi xmlns:a14="http://schemas.microsoft.com/office/drawing/2010/main" val="0"/>
              </a:ext>
            </a:extLst>
          </a:blip>
          <a:srcRect r="64717"/>
          <a:stretch/>
        </p:blipFill>
        <p:spPr>
          <a:xfrm>
            <a:off x="6173940" y="3927230"/>
            <a:ext cx="503096" cy="545215"/>
          </a:xfrm>
          <a:prstGeom prst="rect">
            <a:avLst/>
          </a:prstGeom>
        </p:spPr>
      </p:pic>
      <p:grpSp>
        <p:nvGrpSpPr>
          <p:cNvPr id="63" name="Group 62"/>
          <p:cNvGrpSpPr/>
          <p:nvPr/>
        </p:nvGrpSpPr>
        <p:grpSpPr>
          <a:xfrm>
            <a:off x="9218491" y="3980699"/>
            <a:ext cx="2481144" cy="2070759"/>
            <a:chOff x="8415338" y="3969071"/>
            <a:chExt cx="3516163" cy="2594233"/>
          </a:xfrm>
        </p:grpSpPr>
        <p:sp>
          <p:nvSpPr>
            <p:cNvPr id="64" name="Rectangle 63"/>
            <p:cNvSpPr/>
            <p:nvPr/>
          </p:nvSpPr>
          <p:spPr>
            <a:xfrm>
              <a:off x="8428642" y="3969071"/>
              <a:ext cx="3502859" cy="2594233"/>
            </a:xfrm>
            <a:prstGeom prst="rect">
              <a:avLst/>
            </a:prstGeom>
            <a:solidFill>
              <a:srgbClr val="FFFFFF"/>
            </a:solidFill>
            <a:ln w="28575" cap="flat" cmpd="sng" algn="ctr">
              <a:solidFill>
                <a:srgbClr val="262626">
                  <a:lumMod val="40000"/>
                  <a:lumOff val="60000"/>
                </a:srgbClr>
              </a:solidFill>
              <a:prstDash val="solid"/>
            </a:ln>
            <a:effectLst>
              <a:outerShdw blurRad="50800" dist="38100" dir="2700000" algn="tl" rotWithShape="0">
                <a:prstClr val="black">
                  <a:alpha val="40000"/>
                </a:prstClr>
              </a:outerShdw>
            </a:effectLst>
          </p:spPr>
          <p:txBody>
            <a:bodyPr rtlCol="0" anchor="ctr"/>
            <a:lstStyle/>
            <a:p>
              <a:pPr algn="ctr" defTabSz="761183"/>
              <a:endParaRPr lang="en-US" sz="1400" kern="0" dirty="0">
                <a:solidFill>
                  <a:srgbClr val="1B1B1B"/>
                </a:solidFill>
                <a:latin typeface="Segoe UI"/>
              </a:endParaRPr>
            </a:p>
          </p:txBody>
        </p:sp>
        <p:sp>
          <p:nvSpPr>
            <p:cNvPr id="65" name="Rectangle 64"/>
            <p:cNvSpPr/>
            <p:nvPr/>
          </p:nvSpPr>
          <p:spPr>
            <a:xfrm>
              <a:off x="8415338" y="3969071"/>
              <a:ext cx="3516163" cy="529025"/>
            </a:xfrm>
            <a:prstGeom prst="rect">
              <a:avLst/>
            </a:prstGeom>
            <a:solidFill>
              <a:srgbClr val="FFFFFF"/>
            </a:solidFill>
            <a:ln w="28575" cap="flat" cmpd="sng" algn="ctr">
              <a:solidFill>
                <a:srgbClr val="262626">
                  <a:lumMod val="40000"/>
                  <a:lumOff val="60000"/>
                </a:srgbClr>
              </a:solidFill>
              <a:prstDash val="solid"/>
            </a:ln>
            <a:effectLst/>
          </p:spPr>
          <p:txBody>
            <a:bodyPr rtlCol="0" anchor="ctr"/>
            <a:lstStyle/>
            <a:p>
              <a:pPr algn="ctr" defTabSz="761183"/>
              <a:r>
                <a:rPr lang="en-US" sz="1200" b="1" kern="0" dirty="0" smtClean="0">
                  <a:solidFill>
                    <a:schemeClr val="tx1">
                      <a:lumMod val="50000"/>
                      <a:lumOff val="50000"/>
                    </a:schemeClr>
                  </a:solidFill>
                </a:rPr>
                <a:t>Outlook Application</a:t>
              </a:r>
              <a:endParaRPr lang="en-US" sz="1200" b="1" kern="0" dirty="0">
                <a:solidFill>
                  <a:schemeClr val="tx1">
                    <a:lumMod val="50000"/>
                    <a:lumOff val="50000"/>
                  </a:schemeClr>
                </a:solidFill>
              </a:endParaRPr>
            </a:p>
          </p:txBody>
        </p:sp>
      </p:grpSp>
      <p:grpSp>
        <p:nvGrpSpPr>
          <p:cNvPr id="2" name="Group 1"/>
          <p:cNvGrpSpPr/>
          <p:nvPr/>
        </p:nvGrpSpPr>
        <p:grpSpPr>
          <a:xfrm>
            <a:off x="9335227" y="4478963"/>
            <a:ext cx="592395" cy="1492454"/>
            <a:chOff x="9698640" y="4619640"/>
            <a:chExt cx="1024345" cy="1492454"/>
          </a:xfrm>
        </p:grpSpPr>
        <p:sp>
          <p:nvSpPr>
            <p:cNvPr id="66" name="Rectangle 65"/>
            <p:cNvSpPr/>
            <p:nvPr/>
          </p:nvSpPr>
          <p:spPr>
            <a:xfrm>
              <a:off x="9698640" y="4619640"/>
              <a:ext cx="1024345" cy="1492454"/>
            </a:xfrm>
            <a:prstGeom prst="rect">
              <a:avLst/>
            </a:prstGeom>
            <a:ln w="19050">
              <a:solidFill>
                <a:srgbClr val="4D4D4D">
                  <a:lumMod val="40000"/>
                  <a:lumOff val="60000"/>
                </a:srgbClr>
              </a:solidFill>
            </a:ln>
          </p:spPr>
          <p:txBody>
            <a:bodyPr vert="horz" lIns="0" tIns="0" rIns="0" bIns="0" rtlCol="0" anchor="t">
              <a:noAutofit/>
            </a:bodyPr>
            <a:lstStyle/>
            <a:p>
              <a:pPr algn="ctr" defTabSz="761183">
                <a:spcBef>
                  <a:spcPct val="20000"/>
                </a:spcBef>
              </a:pPr>
              <a:r>
                <a:rPr lang="en-US" sz="1200" kern="0" spc="-67" dirty="0" smtClean="0">
                  <a:solidFill>
                    <a:schemeClr val="tx2"/>
                  </a:solidFill>
                  <a:latin typeface="Segoe UI Light"/>
                  <a:ea typeface="Segoe UI" pitchFamily="34" charset="0"/>
                  <a:cs typeface="Segoe UI" pitchFamily="34" charset="0"/>
                </a:rPr>
                <a:t>Inbox</a:t>
              </a:r>
              <a:endParaRPr lang="en-US" sz="1200" kern="0" spc="-67" dirty="0">
                <a:solidFill>
                  <a:schemeClr val="tx2"/>
                </a:solidFill>
                <a:latin typeface="Segoe UI Light"/>
                <a:ea typeface="Segoe UI" pitchFamily="34" charset="0"/>
                <a:cs typeface="Segoe UI" pitchFamily="34" charset="0"/>
              </a:endParaRPr>
            </a:p>
          </p:txBody>
        </p:sp>
        <p:cxnSp>
          <p:nvCxnSpPr>
            <p:cNvPr id="69" name="Straight Connector 68"/>
            <p:cNvCxnSpPr/>
            <p:nvPr/>
          </p:nvCxnSpPr>
          <p:spPr>
            <a:xfrm>
              <a:off x="9771464" y="4872511"/>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9781352" y="5001737"/>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9781352" y="5134169"/>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9790011" y="5267577"/>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9781352" y="5417180"/>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9781351" y="5549612"/>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9790011" y="5683020"/>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9790010" y="5816800"/>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9771464" y="5949587"/>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 name="Group 3"/>
          <p:cNvGrpSpPr/>
          <p:nvPr/>
        </p:nvGrpSpPr>
        <p:grpSpPr>
          <a:xfrm>
            <a:off x="9980452" y="4478962"/>
            <a:ext cx="879810" cy="1492454"/>
            <a:chOff x="10820388" y="4619640"/>
            <a:chExt cx="1114816" cy="1492454"/>
          </a:xfrm>
        </p:grpSpPr>
        <p:sp>
          <p:nvSpPr>
            <p:cNvPr id="67" name="Rectangle 66"/>
            <p:cNvSpPr/>
            <p:nvPr/>
          </p:nvSpPr>
          <p:spPr>
            <a:xfrm>
              <a:off x="10820388" y="4619640"/>
              <a:ext cx="1114816" cy="1492454"/>
            </a:xfrm>
            <a:prstGeom prst="rect">
              <a:avLst/>
            </a:prstGeom>
            <a:ln w="19050">
              <a:solidFill>
                <a:srgbClr val="4D4D4D">
                  <a:lumMod val="40000"/>
                  <a:lumOff val="60000"/>
                </a:srgbClr>
              </a:solidFill>
            </a:ln>
          </p:spPr>
          <p:txBody>
            <a:bodyPr vert="horz" lIns="0" tIns="0" rIns="0" bIns="0" rtlCol="0" anchor="t">
              <a:noAutofit/>
            </a:bodyPr>
            <a:lstStyle/>
            <a:p>
              <a:pPr algn="ctr" defTabSz="761183">
                <a:spcBef>
                  <a:spcPct val="20000"/>
                </a:spcBef>
              </a:pPr>
              <a:r>
                <a:rPr lang="en-US" sz="1200" kern="0" spc="-67" dirty="0" smtClean="0">
                  <a:solidFill>
                    <a:schemeClr val="tx2"/>
                  </a:solidFill>
                  <a:latin typeface="Segoe UI Light"/>
                  <a:ea typeface="Segoe UI" pitchFamily="34" charset="0"/>
                  <a:cs typeface="Segoe UI" pitchFamily="34" charset="0"/>
                </a:rPr>
                <a:t>New Message</a:t>
              </a:r>
              <a:endParaRPr lang="en-US" sz="1200" kern="0" spc="-67" dirty="0">
                <a:solidFill>
                  <a:schemeClr val="tx2"/>
                </a:solidFill>
                <a:latin typeface="Segoe UI Light"/>
                <a:ea typeface="Segoe UI" pitchFamily="34" charset="0"/>
                <a:cs typeface="Segoe UI" pitchFamily="34" charset="0"/>
              </a:endParaRPr>
            </a:p>
          </p:txBody>
        </p:sp>
        <p:cxnSp>
          <p:nvCxnSpPr>
            <p:cNvPr id="78" name="Straight Connector 77"/>
            <p:cNvCxnSpPr/>
            <p:nvPr/>
          </p:nvCxnSpPr>
          <p:spPr>
            <a:xfrm>
              <a:off x="10916338" y="5593167"/>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0916338" y="5716208"/>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0916338" y="5848643"/>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0916338" y="5980368"/>
              <a:ext cx="858920" cy="13631"/>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2" name="TextBox 81"/>
            <p:cNvSpPr txBox="1"/>
            <p:nvPr/>
          </p:nvSpPr>
          <p:spPr>
            <a:xfrm>
              <a:off x="10916207" y="4827186"/>
              <a:ext cx="739350" cy="184666"/>
            </a:xfrm>
            <a:prstGeom prst="rect">
              <a:avLst/>
            </a:prstGeom>
            <a:noFill/>
          </p:spPr>
          <p:txBody>
            <a:bodyPr wrap="none" lIns="0" tIns="0" rIns="0" bIns="0" rtlCol="0">
              <a:spAutoFit/>
            </a:bodyPr>
            <a:lstStyle/>
            <a:p>
              <a:r>
                <a:rPr lang="en-US" sz="600" spc="-70" dirty="0" smtClean="0"/>
                <a:t>To:  xxx@yyy.com</a:t>
              </a:r>
            </a:p>
            <a:p>
              <a:r>
                <a:rPr lang="en-US" sz="600" spc="-70" dirty="0" smtClean="0"/>
                <a:t>Subject: Top secret stuff</a:t>
              </a:r>
            </a:p>
          </p:txBody>
        </p:sp>
        <p:sp>
          <p:nvSpPr>
            <p:cNvPr id="85" name="TextBox 84"/>
            <p:cNvSpPr txBox="1"/>
            <p:nvPr/>
          </p:nvSpPr>
          <p:spPr>
            <a:xfrm>
              <a:off x="10916206" y="5455939"/>
              <a:ext cx="381195" cy="92333"/>
            </a:xfrm>
            <a:prstGeom prst="rect">
              <a:avLst/>
            </a:prstGeom>
            <a:noFill/>
          </p:spPr>
          <p:txBody>
            <a:bodyPr wrap="none" lIns="0" tIns="0" rIns="0" bIns="0" rtlCol="0">
              <a:spAutoFit/>
            </a:bodyPr>
            <a:lstStyle/>
            <a:p>
              <a:r>
                <a:rPr lang="en-US" sz="600" spc="-70" dirty="0" smtClean="0"/>
                <a:t>Message Body</a:t>
              </a:r>
            </a:p>
          </p:txBody>
        </p:sp>
      </p:grpSp>
      <p:pic>
        <p:nvPicPr>
          <p:cNvPr id="86" name="Picture 85"/>
          <p:cNvPicPr>
            <a:picLocks noChangeAspect="1"/>
          </p:cNvPicPr>
          <p:nvPr/>
        </p:nvPicPr>
        <p:blipFill rotWithShape="1">
          <a:blip r:embed="rId5">
            <a:extLst>
              <a:ext uri="{28A0092B-C50C-407E-A947-70E740481C1C}">
                <a14:useLocalDpi xmlns:a14="http://schemas.microsoft.com/office/drawing/2010/main" val="0"/>
              </a:ext>
            </a:extLst>
          </a:blip>
          <a:srcRect r="64717"/>
          <a:stretch/>
        </p:blipFill>
        <p:spPr>
          <a:xfrm>
            <a:off x="9175049" y="3927231"/>
            <a:ext cx="503096" cy="545215"/>
          </a:xfrm>
          <a:prstGeom prst="rect">
            <a:avLst/>
          </a:prstGeom>
        </p:spPr>
      </p:pic>
      <p:sp>
        <p:nvSpPr>
          <p:cNvPr id="87" name="Rectangle 86"/>
          <p:cNvSpPr/>
          <p:nvPr/>
        </p:nvSpPr>
        <p:spPr>
          <a:xfrm>
            <a:off x="10975083" y="4394153"/>
            <a:ext cx="708090" cy="1657304"/>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19050">
            <a:solidFill>
              <a:srgbClr val="4D4D4D">
                <a:lumMod val="40000"/>
                <a:lumOff val="60000"/>
              </a:srgbClr>
            </a:solidFill>
          </a:ln>
        </p:spPr>
        <p:txBody>
          <a:bodyPr vert="horz" lIns="0" tIns="0" rIns="0" bIns="0" rtlCol="0" anchor="ctr">
            <a:noAutofit/>
          </a:bodyPr>
          <a:lstStyle/>
          <a:p>
            <a:pPr algn="ctr" defTabSz="761183">
              <a:spcBef>
                <a:spcPct val="20000"/>
              </a:spcBef>
            </a:pPr>
            <a:r>
              <a:rPr lang="en-US" sz="1200" kern="0" spc="-67" dirty="0" smtClean="0">
                <a:latin typeface="Segoe UI Light"/>
                <a:ea typeface="Segoe UI" pitchFamily="34" charset="0"/>
                <a:cs typeface="Segoe UI" pitchFamily="34" charset="0"/>
              </a:rPr>
              <a:t>Mail Compose</a:t>
            </a:r>
          </a:p>
          <a:p>
            <a:pPr algn="ctr" defTabSz="761183">
              <a:spcBef>
                <a:spcPct val="20000"/>
              </a:spcBef>
            </a:pPr>
            <a:r>
              <a:rPr lang="en-US" sz="1200" kern="0" spc="-67" dirty="0" smtClean="0">
                <a:latin typeface="Segoe UI Light"/>
                <a:ea typeface="Segoe UI" pitchFamily="34" charset="0"/>
                <a:cs typeface="Segoe UI" pitchFamily="34" charset="0"/>
              </a:rPr>
              <a:t>App</a:t>
            </a:r>
            <a:endParaRPr lang="en-US" sz="1200" kern="0" spc="-67" dirty="0">
              <a:latin typeface="Segoe UI Light"/>
              <a:ea typeface="Segoe UI" pitchFamily="34" charset="0"/>
              <a:cs typeface="Segoe UI" pitchFamily="34" charset="0"/>
            </a:endParaRPr>
          </a:p>
        </p:txBody>
      </p:sp>
      <p:sp>
        <p:nvSpPr>
          <p:cNvPr id="6" name="Freeform 5"/>
          <p:cNvSpPr/>
          <p:nvPr/>
        </p:nvSpPr>
        <p:spPr bwMode="auto">
          <a:xfrm>
            <a:off x="10351479" y="4766310"/>
            <a:ext cx="879231" cy="351692"/>
          </a:xfrm>
          <a:custGeom>
            <a:avLst/>
            <a:gdLst>
              <a:gd name="connsiteX0" fmla="*/ 879231 w 879231"/>
              <a:gd name="connsiteY0" fmla="*/ 0 h 351692"/>
              <a:gd name="connsiteX1" fmla="*/ 293077 w 879231"/>
              <a:gd name="connsiteY1" fmla="*/ 140677 h 351692"/>
              <a:gd name="connsiteX2" fmla="*/ 0 w 879231"/>
              <a:gd name="connsiteY2" fmla="*/ 351692 h 351692"/>
            </a:gdLst>
            <a:ahLst/>
            <a:cxnLst>
              <a:cxn ang="0">
                <a:pos x="connsiteX0" y="connsiteY0"/>
              </a:cxn>
              <a:cxn ang="0">
                <a:pos x="connsiteX1" y="connsiteY1"/>
              </a:cxn>
              <a:cxn ang="0">
                <a:pos x="connsiteX2" y="connsiteY2"/>
              </a:cxn>
            </a:cxnLst>
            <a:rect l="l" t="t" r="r" b="b"/>
            <a:pathLst>
              <a:path w="879231" h="351692">
                <a:moveTo>
                  <a:pt x="879231" y="0"/>
                </a:moveTo>
                <a:cubicBezTo>
                  <a:pt x="659423" y="41031"/>
                  <a:pt x="439615" y="82062"/>
                  <a:pt x="293077" y="140677"/>
                </a:cubicBezTo>
                <a:cubicBezTo>
                  <a:pt x="146538" y="199292"/>
                  <a:pt x="73269" y="275492"/>
                  <a:pt x="0" y="351692"/>
                </a:cubicBezTo>
              </a:path>
            </a:pathLst>
          </a:custGeom>
          <a:noFill/>
          <a:ln w="28575">
            <a:solidFill>
              <a:srgbClr val="C00000"/>
            </a:solidFill>
            <a:headEnd type="oval" w="lg" len="lg"/>
            <a:tailEnd type="triangle" w="lg" len="lg"/>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55191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Anatomy of an Office Add-in</a:t>
            </a:r>
            <a:endParaRPr lang="en-US" dirty="0"/>
          </a:p>
        </p:txBody>
      </p:sp>
      <p:sp>
        <p:nvSpPr>
          <p:cNvPr id="5" name="Content Placeholder 4"/>
          <p:cNvSpPr>
            <a:spLocks noGrp="1"/>
          </p:cNvSpPr>
          <p:nvPr>
            <p:ph type="body" sz="quarter" idx="10"/>
          </p:nvPr>
        </p:nvSpPr>
        <p:spPr/>
        <p:txBody>
          <a:bodyPr/>
          <a:lstStyle/>
          <a:p>
            <a:r>
              <a:rPr lang="en-US" sz="3599" dirty="0"/>
              <a:t>Each </a:t>
            </a:r>
            <a:r>
              <a:rPr lang="en-US" sz="3599" dirty="0" smtClean="0"/>
              <a:t>Office Add-in is </a:t>
            </a:r>
            <a:r>
              <a:rPr lang="en-US" sz="3599" dirty="0"/>
              <a:t>based on XML-based manifest</a:t>
            </a:r>
          </a:p>
          <a:p>
            <a:pPr lvl="1"/>
            <a:r>
              <a:rPr lang="en-US" sz="1999" dirty="0"/>
              <a:t>Manifest points to a Web page</a:t>
            </a:r>
          </a:p>
          <a:p>
            <a:pPr lvl="1"/>
            <a:r>
              <a:rPr lang="en-US" sz="1999" dirty="0"/>
              <a:t>Manifest defines the type of the </a:t>
            </a:r>
            <a:r>
              <a:rPr lang="en-US" sz="1999" dirty="0" smtClean="0"/>
              <a:t>Office Add-in</a:t>
            </a:r>
            <a:endParaRPr lang="en-US" sz="1999" dirty="0"/>
          </a:p>
          <a:p>
            <a:pPr lvl="1"/>
            <a:r>
              <a:rPr lang="en-US" sz="1999" dirty="0"/>
              <a:t>Manifest defines which Office applications it supports</a:t>
            </a:r>
          </a:p>
          <a:p>
            <a:pPr lvl="1"/>
            <a:r>
              <a:rPr lang="en-US" sz="1999" dirty="0"/>
              <a:t>Manifest defines required capabilities</a:t>
            </a:r>
          </a:p>
        </p:txBody>
      </p:sp>
      <p:grpSp>
        <p:nvGrpSpPr>
          <p:cNvPr id="23" name="Group 22"/>
          <p:cNvGrpSpPr/>
          <p:nvPr/>
        </p:nvGrpSpPr>
        <p:grpSpPr>
          <a:xfrm>
            <a:off x="2064127" y="3583742"/>
            <a:ext cx="7598664" cy="2381305"/>
            <a:chOff x="-204092" y="2698032"/>
            <a:chExt cx="7598664" cy="2381305"/>
          </a:xfrm>
        </p:grpSpPr>
        <p:pic>
          <p:nvPicPr>
            <p:cNvPr id="24" name="Picture 23"/>
            <p:cNvPicPr>
              <a:picLocks noChangeAspect="1"/>
            </p:cNvPicPr>
            <p:nvPr/>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204092" y="2744309"/>
              <a:ext cx="4859653" cy="2095224"/>
            </a:xfrm>
            <a:prstGeom prst="rect">
              <a:avLst/>
            </a:prstGeom>
          </p:spPr>
        </p:pic>
        <p:grpSp>
          <p:nvGrpSpPr>
            <p:cNvPr id="25" name="Group 24"/>
            <p:cNvGrpSpPr/>
            <p:nvPr/>
          </p:nvGrpSpPr>
          <p:grpSpPr>
            <a:xfrm>
              <a:off x="4496652" y="2698032"/>
              <a:ext cx="2897920" cy="2381305"/>
              <a:chOff x="8415338" y="3969071"/>
              <a:chExt cx="3516163" cy="2594233"/>
            </a:xfrm>
          </p:grpSpPr>
          <p:sp>
            <p:nvSpPr>
              <p:cNvPr id="31" name="Rectangle 30"/>
              <p:cNvSpPr/>
              <p:nvPr/>
            </p:nvSpPr>
            <p:spPr>
              <a:xfrm>
                <a:off x="8428642" y="3969071"/>
                <a:ext cx="3502859" cy="2594233"/>
              </a:xfrm>
              <a:prstGeom prst="rect">
                <a:avLst/>
              </a:prstGeom>
              <a:solidFill>
                <a:srgbClr val="FFFFFF"/>
              </a:solidFill>
              <a:ln w="28575" cap="flat" cmpd="sng" algn="ctr">
                <a:solidFill>
                  <a:srgbClr val="262626">
                    <a:lumMod val="40000"/>
                    <a:lumOff val="60000"/>
                  </a:srgbClr>
                </a:solidFill>
                <a:prstDash val="solid"/>
              </a:ln>
              <a:effectLst>
                <a:outerShdw blurRad="50800" dist="38100" dir="2700000" algn="tl" rotWithShape="0">
                  <a:prstClr val="black">
                    <a:alpha val="40000"/>
                  </a:prstClr>
                </a:outerShdw>
              </a:effectLst>
            </p:spPr>
            <p:txBody>
              <a:bodyPr rtlCol="0" anchor="ctr"/>
              <a:lstStyle/>
              <a:p>
                <a:pPr algn="ctr" defTabSz="761183"/>
                <a:endParaRPr lang="en-US" sz="1500" kern="0">
                  <a:solidFill>
                    <a:srgbClr val="1B1B1B"/>
                  </a:solidFill>
                  <a:latin typeface="Segoe UI"/>
                </a:endParaRPr>
              </a:p>
            </p:txBody>
          </p:sp>
          <p:sp>
            <p:nvSpPr>
              <p:cNvPr id="32" name="Rectangle 31"/>
              <p:cNvSpPr/>
              <p:nvPr/>
            </p:nvSpPr>
            <p:spPr>
              <a:xfrm>
                <a:off x="8415338" y="3969071"/>
                <a:ext cx="3502859" cy="529025"/>
              </a:xfrm>
              <a:prstGeom prst="rect">
                <a:avLst/>
              </a:prstGeom>
              <a:solidFill>
                <a:srgbClr val="FFFFFF"/>
              </a:solidFill>
              <a:ln w="28575" cap="flat" cmpd="sng" algn="ctr">
                <a:solidFill>
                  <a:srgbClr val="262626">
                    <a:lumMod val="40000"/>
                    <a:lumOff val="60000"/>
                  </a:srgbClr>
                </a:solidFill>
                <a:prstDash val="solid"/>
              </a:ln>
              <a:effectLst/>
            </p:spPr>
            <p:txBody>
              <a:bodyPr rtlCol="0" anchor="ctr"/>
              <a:lstStyle/>
              <a:p>
                <a:pPr algn="ctr" defTabSz="761183"/>
                <a:endParaRPr lang="en-US" sz="1166" kern="0" dirty="0">
                  <a:solidFill>
                    <a:srgbClr val="262626">
                      <a:lumMod val="60000"/>
                      <a:lumOff val="40000"/>
                    </a:srgbClr>
                  </a:solidFill>
                  <a:latin typeface="Segoe UI"/>
                </a:endParaRPr>
              </a:p>
            </p:txBody>
          </p:sp>
        </p:grpSp>
        <p:sp>
          <p:nvSpPr>
            <p:cNvPr id="26" name="Rectangle 25"/>
            <p:cNvSpPr/>
            <p:nvPr/>
          </p:nvSpPr>
          <p:spPr>
            <a:xfrm>
              <a:off x="702700" y="3651879"/>
              <a:ext cx="1254847" cy="1004702"/>
            </a:xfrm>
            <a:prstGeom prst="rect">
              <a:avLst/>
            </a:prstGeom>
            <a:solidFill>
              <a:srgbClr val="FFFFFF"/>
            </a:solidFill>
            <a:ln w="28575" cap="flat" cmpd="sng" algn="ctr">
              <a:solidFill>
                <a:srgbClr val="595959"/>
              </a:solidFill>
              <a:prstDash val="solid"/>
            </a:ln>
            <a:effectLst/>
          </p:spPr>
          <p:txBody>
            <a:bodyPr lIns="47578" tIns="23788" rIns="47578" bIns="23788" rtlCol="0" anchor="ctr"/>
            <a:lstStyle/>
            <a:p>
              <a:pPr algn="ctr" defTabSz="761183"/>
              <a:r>
                <a:rPr lang="en-US" sz="1166" kern="0" dirty="0" smtClean="0">
                  <a:solidFill>
                    <a:srgbClr val="1B1B1B"/>
                  </a:solidFill>
                  <a:latin typeface="Segoe UI"/>
                </a:rPr>
                <a:t>Office Add-in</a:t>
              </a:r>
              <a:endParaRPr lang="en-US" sz="1166" kern="0" dirty="0">
                <a:solidFill>
                  <a:srgbClr val="1B1B1B"/>
                </a:solidFill>
                <a:latin typeface="Segoe UI"/>
              </a:endParaRPr>
            </a:p>
            <a:p>
              <a:pPr algn="ctr" defTabSz="761183"/>
              <a:r>
                <a:rPr lang="en-US" sz="1166" kern="0" dirty="0">
                  <a:solidFill>
                    <a:srgbClr val="1B1B1B"/>
                  </a:solidFill>
                  <a:latin typeface="Segoe UI"/>
                </a:rPr>
                <a:t>Manifest</a:t>
              </a:r>
            </a:p>
            <a:p>
              <a:pPr algn="ctr" defTabSz="761183"/>
              <a:endParaRPr lang="en-US" sz="1166" kern="0" dirty="0">
                <a:solidFill>
                  <a:srgbClr val="1B1B1B"/>
                </a:solidFill>
                <a:latin typeface="Segoe UI"/>
              </a:endParaRPr>
            </a:p>
            <a:p>
              <a:pPr algn="ctr" defTabSz="761183"/>
              <a:r>
                <a:rPr lang="en-US" sz="833" b="1" kern="0" dirty="0">
                  <a:solidFill>
                    <a:schemeClr val="tx2"/>
                  </a:solidFill>
                  <a:latin typeface="Segoe UI"/>
                </a:rPr>
                <a:t>&lt;XML&gt;</a:t>
              </a:r>
            </a:p>
          </p:txBody>
        </p:sp>
        <p:sp>
          <p:nvSpPr>
            <p:cNvPr id="27" name="Rectangle 26"/>
            <p:cNvSpPr/>
            <p:nvPr/>
          </p:nvSpPr>
          <p:spPr>
            <a:xfrm>
              <a:off x="2512338" y="3643151"/>
              <a:ext cx="1263048" cy="1004702"/>
            </a:xfrm>
            <a:prstGeom prst="rect">
              <a:avLst/>
            </a:prstGeom>
            <a:solidFill>
              <a:srgbClr val="FFFFFF"/>
            </a:solidFill>
            <a:ln w="28575" cap="flat" cmpd="sng" algn="ctr">
              <a:solidFill>
                <a:srgbClr val="595959"/>
              </a:solidFill>
              <a:prstDash val="solid"/>
            </a:ln>
            <a:effectLst/>
          </p:spPr>
          <p:txBody>
            <a:bodyPr lIns="47578" tIns="23788" rIns="47578" bIns="23788" rtlCol="0" anchor="ctr"/>
            <a:lstStyle/>
            <a:p>
              <a:pPr algn="ctr" defTabSz="761183"/>
              <a:r>
                <a:rPr lang="en-US" sz="1166" kern="0" dirty="0">
                  <a:solidFill>
                    <a:srgbClr val="1B1B1B"/>
                  </a:solidFill>
                  <a:latin typeface="Segoe UI"/>
                </a:rPr>
                <a:t>Web</a:t>
              </a:r>
            </a:p>
            <a:p>
              <a:pPr algn="ctr" defTabSz="761183"/>
              <a:r>
                <a:rPr lang="en-US" sz="1166" kern="0" dirty="0">
                  <a:solidFill>
                    <a:srgbClr val="1B1B1B"/>
                  </a:solidFill>
                  <a:latin typeface="Segoe UI"/>
                </a:rPr>
                <a:t>Page</a:t>
              </a:r>
            </a:p>
            <a:p>
              <a:pPr algn="ctr" defTabSz="761183"/>
              <a:endParaRPr lang="en-US" sz="833" b="1" kern="0" dirty="0">
                <a:solidFill>
                  <a:srgbClr val="FF7401"/>
                </a:solidFill>
                <a:latin typeface="Segoe UI"/>
              </a:endParaRPr>
            </a:p>
            <a:p>
              <a:pPr algn="ctr" defTabSz="761183"/>
              <a:r>
                <a:rPr lang="en-US" sz="833" b="1" kern="0" dirty="0">
                  <a:solidFill>
                    <a:schemeClr val="tx2"/>
                  </a:solidFill>
                  <a:latin typeface="Segoe UI"/>
                </a:rPr>
                <a:t>HTML+JS</a:t>
              </a:r>
            </a:p>
          </p:txBody>
        </p:sp>
        <p:sp>
          <p:nvSpPr>
            <p:cNvPr id="28" name="Cross 27"/>
            <p:cNvSpPr/>
            <p:nvPr/>
          </p:nvSpPr>
          <p:spPr>
            <a:xfrm>
              <a:off x="2066282" y="3970428"/>
              <a:ext cx="343078" cy="325209"/>
            </a:xfrm>
            <a:prstGeom prst="plus">
              <a:avLst>
                <a:gd name="adj" fmla="val 33488"/>
              </a:avLst>
            </a:prstGeom>
            <a:solidFill>
              <a:srgbClr val="595959"/>
            </a:solidFill>
            <a:ln w="28575" cap="flat" cmpd="sng" algn="ctr">
              <a:noFill/>
              <a:prstDash val="solid"/>
            </a:ln>
            <a:effectLst/>
          </p:spPr>
          <p:txBody>
            <a:bodyPr lIns="47578" tIns="23788" rIns="47578" bIns="23788" rtlCol="0" anchor="ctr"/>
            <a:lstStyle/>
            <a:p>
              <a:pPr algn="ctr" defTabSz="761183"/>
              <a:endParaRPr lang="en-US" sz="1500" kern="0">
                <a:solidFill>
                  <a:srgbClr val="FFFFFF"/>
                </a:solidFill>
                <a:latin typeface="Segoe UI"/>
              </a:endParaRPr>
            </a:p>
          </p:txBody>
        </p:sp>
        <p:sp>
          <p:nvSpPr>
            <p:cNvPr id="29" name="Equal 28"/>
            <p:cNvSpPr/>
            <p:nvPr/>
          </p:nvSpPr>
          <p:spPr>
            <a:xfrm>
              <a:off x="3906291" y="3931025"/>
              <a:ext cx="500549" cy="342326"/>
            </a:xfrm>
            <a:prstGeom prst="mathEqual">
              <a:avLst>
                <a:gd name="adj1" fmla="val 14949"/>
                <a:gd name="adj2" fmla="val 17475"/>
              </a:avLst>
            </a:prstGeom>
            <a:solidFill>
              <a:srgbClr val="595959"/>
            </a:solidFill>
            <a:ln w="28575" cap="flat" cmpd="sng" algn="ctr">
              <a:solidFill>
                <a:srgbClr val="595959"/>
              </a:solidFill>
              <a:prstDash val="solid"/>
            </a:ln>
            <a:effectLst/>
          </p:spPr>
          <p:txBody>
            <a:bodyPr lIns="47578" tIns="23788" rIns="47578" bIns="23788" rtlCol="0" anchor="ctr"/>
            <a:lstStyle/>
            <a:p>
              <a:pPr algn="ctr" defTabSz="761183"/>
              <a:endParaRPr lang="en-US" sz="1500" kern="0">
                <a:solidFill>
                  <a:srgbClr val="1B1B1B"/>
                </a:solidFill>
                <a:latin typeface="Segoe UI"/>
              </a:endParaRPr>
            </a:p>
          </p:txBody>
        </p:sp>
        <p:sp>
          <p:nvSpPr>
            <p:cNvPr id="30" name="Rectangle 29"/>
            <p:cNvSpPr/>
            <p:nvPr/>
          </p:nvSpPr>
          <p:spPr>
            <a:xfrm>
              <a:off x="4910820" y="3300516"/>
              <a:ext cx="2094863" cy="1471580"/>
            </a:xfrm>
            <a:prstGeom prst="rect">
              <a:avLst/>
            </a:prstGeom>
            <a:ln w="19050">
              <a:solidFill>
                <a:srgbClr val="4D4D4D">
                  <a:lumMod val="40000"/>
                  <a:lumOff val="60000"/>
                </a:srgbClr>
              </a:solidFill>
            </a:ln>
          </p:spPr>
          <p:txBody>
            <a:bodyPr vert="horz" lIns="0" tIns="0" rIns="0" bIns="0" rtlCol="0" anchor="ctr">
              <a:noAutofit/>
            </a:bodyPr>
            <a:lstStyle/>
            <a:p>
              <a:pPr algn="ctr" defTabSz="761183">
                <a:spcBef>
                  <a:spcPct val="20000"/>
                </a:spcBef>
              </a:pPr>
              <a:r>
                <a:rPr lang="en-US" sz="2333" kern="0" spc="-67" dirty="0" smtClean="0">
                  <a:solidFill>
                    <a:schemeClr val="tx2"/>
                  </a:solidFill>
                  <a:latin typeface="Segoe UI Light"/>
                  <a:ea typeface="Segoe UI" pitchFamily="34" charset="0"/>
                  <a:cs typeface="Segoe UI" pitchFamily="34" charset="0"/>
                </a:rPr>
                <a:t>Office Add-in</a:t>
              </a:r>
              <a:endParaRPr lang="en-US" sz="2333" kern="0" spc="-67" dirty="0">
                <a:solidFill>
                  <a:schemeClr val="tx2"/>
                </a:solidFill>
                <a:latin typeface="Segoe UI Light"/>
                <a:ea typeface="Segoe UI" pitchFamily="34" charset="0"/>
                <a:cs typeface="Segoe UI" pitchFamily="34" charset="0"/>
              </a:endParaRPr>
            </a:p>
          </p:txBody>
        </p:sp>
      </p:grpSp>
    </p:spTree>
    <p:extLst>
      <p:ext uri="{BB962C8B-B14F-4D97-AF65-F5344CB8AC3E}">
        <p14:creationId xmlns:p14="http://schemas.microsoft.com/office/powerpoint/2010/main" val="4746139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Developing </a:t>
            </a:r>
            <a:r>
              <a:rPr lang="en-US" dirty="0" smtClean="0"/>
              <a:t>PowerPoint Add-ins</a:t>
            </a:r>
            <a:endParaRPr lang="en-US" dirty="0"/>
          </a:p>
        </p:txBody>
      </p:sp>
    </p:spTree>
    <p:extLst>
      <p:ext uri="{BB962C8B-B14F-4D97-AF65-F5344CB8AC3E}">
        <p14:creationId xmlns:p14="http://schemas.microsoft.com/office/powerpoint/2010/main" val="3549133653"/>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schemas.microsoft.com/office/2006/documentManagement/types"/>
    <ds:schemaRef ds:uri="http://purl.org/dc/elements/1.1/"/>
    <ds:schemaRef ds:uri="http://schemas.openxmlformats.org/package/2006/metadata/core-properties"/>
    <ds:schemaRef ds:uri="http://purl.org/dc/terms/"/>
    <ds:schemaRef ds:uri="5fad15d0-477e-40da-a20d-40d4ca777cbd"/>
    <ds:schemaRef ds:uri="http://www.w3.org/XML/1998/namespace"/>
    <ds:schemaRef ds:uri="http://schemas.microsoft.com/office/infopath/2007/PartnerControl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1748</Words>
  <Application>Microsoft Office PowerPoint</Application>
  <PresentationFormat>Custom</PresentationFormat>
  <Paragraphs>203</Paragraphs>
  <Slides>28</Slides>
  <Notes>13</Notes>
  <HiddenSlides>1</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28</vt:i4>
      </vt:variant>
    </vt:vector>
  </HeadingPairs>
  <TitlesOfParts>
    <vt:vector size="42" baseType="lpstr">
      <vt:lpstr>Arial</vt:lpstr>
      <vt:lpstr>Calibri</vt:lpstr>
      <vt:lpstr>Consolas</vt:lpstr>
      <vt:lpstr>Courier New</vt:lpstr>
      <vt:lpstr>Segoe Light</vt:lpstr>
      <vt:lpstr>Segoe UI</vt:lpstr>
      <vt:lpstr>Segoe UI Light</vt:lpstr>
      <vt:lpstr>Wingdings</vt:lpstr>
      <vt:lpstr>5-30055_Office Template 2012 - 16x9 - White Background</vt:lpstr>
      <vt:lpstr>5-30055_Office Template 2012 - 16x9 - Colored Accent Slides</vt:lpstr>
      <vt:lpstr>2_TEE14 Speaker PPT Template</vt:lpstr>
      <vt:lpstr>5-30610_Microsoft_Ignite_Keynote_Template_CUSTOM_LIGHT</vt:lpstr>
      <vt:lpstr>1_5-30610_Microsoft_Ignite_Keynote_Template_CUSTOM_LIGHT</vt:lpstr>
      <vt:lpstr>1_5-30055_Office Template 2012 - 16x9 - White Background</vt:lpstr>
      <vt:lpstr>Office 365 Development</vt:lpstr>
      <vt:lpstr>Course Agenda</vt:lpstr>
      <vt:lpstr>Deep Dive in Office PowerPoint Add-ins</vt:lpstr>
      <vt:lpstr>Agenda </vt:lpstr>
      <vt:lpstr>Developer vision</vt:lpstr>
      <vt:lpstr>What is an Office Add-in?</vt:lpstr>
      <vt:lpstr>Designing Office Add-ins - Shapes</vt:lpstr>
      <vt:lpstr>Anatomy of an Office Add-in</vt:lpstr>
      <vt:lpstr>Developing PowerPoint Add-ins</vt:lpstr>
      <vt:lpstr>Create New Office Add-in Project</vt:lpstr>
      <vt:lpstr>Office Add-in Project Structure</vt:lpstr>
      <vt:lpstr>Add-in Manifest Designer</vt:lpstr>
      <vt:lpstr>Create the HTML for a Web Page</vt:lpstr>
      <vt:lpstr>Run Project in Visual Studio Debugger</vt:lpstr>
      <vt:lpstr>PowerPoint Presentation</vt:lpstr>
      <vt:lpstr>Creating a Video Player</vt:lpstr>
      <vt:lpstr>Testing the Player in the Debugger</vt:lpstr>
      <vt:lpstr>Adding in a Video Control Panel</vt:lpstr>
      <vt:lpstr>Using the YouTube Player API</vt:lpstr>
      <vt:lpstr>PowerPoint Presentation</vt:lpstr>
      <vt:lpstr>Adding a Web Service</vt:lpstr>
      <vt:lpstr>Adding Web Service Support</vt:lpstr>
      <vt:lpstr>PowerPoint Presentation</vt:lpstr>
      <vt:lpstr>Related Documentation</vt:lpstr>
      <vt:lpstr>Summary</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2015-10-07T23:04:18Z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